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44"/>
  </p:notesMasterIdLst>
  <p:handoutMasterIdLst>
    <p:handoutMasterId r:id="rId45"/>
  </p:handoutMasterIdLst>
  <p:sldIdLst>
    <p:sldId id="379" r:id="rId2"/>
    <p:sldId id="402" r:id="rId3"/>
    <p:sldId id="304" r:id="rId4"/>
    <p:sldId id="384" r:id="rId5"/>
    <p:sldId id="380" r:id="rId6"/>
    <p:sldId id="381" r:id="rId7"/>
    <p:sldId id="382" r:id="rId8"/>
    <p:sldId id="383" r:id="rId9"/>
    <p:sldId id="307" r:id="rId10"/>
    <p:sldId id="306" r:id="rId11"/>
    <p:sldId id="385" r:id="rId12"/>
    <p:sldId id="386" r:id="rId13"/>
    <p:sldId id="406" r:id="rId14"/>
    <p:sldId id="405" r:id="rId15"/>
    <p:sldId id="388" r:id="rId16"/>
    <p:sldId id="387"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3" r:id="rId30"/>
    <p:sldId id="404" r:id="rId31"/>
    <p:sldId id="401" r:id="rId32"/>
    <p:sldId id="376" r:id="rId33"/>
    <p:sldId id="308" r:id="rId34"/>
    <p:sldId id="352" r:id="rId35"/>
    <p:sldId id="356" r:id="rId36"/>
    <p:sldId id="374" r:id="rId37"/>
    <p:sldId id="358" r:id="rId38"/>
    <p:sldId id="357" r:id="rId39"/>
    <p:sldId id="359" r:id="rId40"/>
    <p:sldId id="360" r:id="rId41"/>
    <p:sldId id="371" r:id="rId42"/>
    <p:sldId id="361" r:id="rId43"/>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FFFF"/>
    <a:srgbClr val="004846"/>
    <a:srgbClr val="9E7032"/>
    <a:srgbClr val="D6AA54"/>
    <a:srgbClr val="F7322A"/>
    <a:srgbClr val="66FF33"/>
    <a:srgbClr val="007D7A"/>
    <a:srgbClr val="490738"/>
    <a:srgbClr val="5606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94270" autoAdjust="0"/>
  </p:normalViewPr>
  <p:slideViewPr>
    <p:cSldViewPr>
      <p:cViewPr>
        <p:scale>
          <a:sx n="56" d="100"/>
          <a:sy n="56" d="100"/>
        </p:scale>
        <p:origin x="1474" y="605"/>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67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ur-PK"/>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92D9804D-CE21-4EF1-B9CF-1588C42A5FAB}" type="datetime1">
              <a:rPr lang="en-US" smtClean="0"/>
              <a:t>2/21/2022</a:t>
            </a:fld>
            <a:endParaRPr lang="ur-PK"/>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ur-PK"/>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F6705878-2E29-4169-9355-E58A1D4DA2E0}" type="slidenum">
              <a:rPr lang="ur-PK" smtClean="0"/>
              <a:pPr/>
              <a:t>‹#›</a:t>
            </a:fld>
            <a:endParaRPr lang="ur-PK"/>
          </a:p>
        </p:txBody>
      </p:sp>
    </p:spTree>
    <p:extLst>
      <p:ext uri="{BB962C8B-B14F-4D97-AF65-F5344CB8AC3E}">
        <p14:creationId xmlns:p14="http://schemas.microsoft.com/office/powerpoint/2010/main" val="186575993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0E0BA425-9B6B-4D7E-B061-0F8390DD46DD}" type="datetime1">
              <a:rPr lang="en-US" smtClean="0"/>
              <a:t>2/21/2022</a:t>
            </a:fld>
            <a:endParaRPr lang="en-US"/>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8902E5FB-2BB1-4366-A561-4ACEE9F69B50}" type="slidenum">
              <a:rPr lang="en-US" smtClean="0"/>
              <a:t>‹#›</a:t>
            </a:fld>
            <a:endParaRPr lang="en-US"/>
          </a:p>
        </p:txBody>
      </p:sp>
    </p:spTree>
    <p:extLst>
      <p:ext uri="{BB962C8B-B14F-4D97-AF65-F5344CB8AC3E}">
        <p14:creationId xmlns:p14="http://schemas.microsoft.com/office/powerpoint/2010/main" val="15492589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dirty="0"/>
              <a:t>مسلیمہ نے محمدﷺ کی نبوت کا انکار نہیں کیا تھا ۔۔اپنے آپ کو نبوت میں شریک کیا تھا</a:t>
            </a:r>
          </a:p>
          <a:p>
            <a:pPr algn="r" rtl="1"/>
            <a:r>
              <a:rPr lang="ur-PK" dirty="0"/>
              <a:t>امام ابو حنیف کا قول ہے"مدعی</a:t>
            </a:r>
            <a:r>
              <a:rPr lang="ur-PK" baseline="0" dirty="0"/>
              <a:t> </a:t>
            </a:r>
            <a:r>
              <a:rPr lang="ur-PK" dirty="0"/>
              <a:t>نبوت۔۔۔۔۔کفرہے"</a:t>
            </a:r>
            <a:endParaRPr lang="en-US" dirty="0"/>
          </a:p>
        </p:txBody>
      </p:sp>
      <p:sp>
        <p:nvSpPr>
          <p:cNvPr id="4" name="Slide Number Placeholder 3"/>
          <p:cNvSpPr>
            <a:spLocks noGrp="1"/>
          </p:cNvSpPr>
          <p:nvPr>
            <p:ph type="sldNum" sz="quarter" idx="10"/>
          </p:nvPr>
        </p:nvSpPr>
        <p:spPr/>
        <p:txBody>
          <a:bodyPr/>
          <a:lstStyle/>
          <a:p>
            <a:fld id="{32813E90-304C-457C-B455-350874F6E844}" type="slidenum">
              <a:rPr lang="en-US" smtClean="0"/>
              <a:t>2</a:t>
            </a:fld>
            <a:endParaRPr lang="en-US"/>
          </a:p>
        </p:txBody>
      </p:sp>
    </p:spTree>
    <p:extLst>
      <p:ext uri="{BB962C8B-B14F-4D97-AF65-F5344CB8AC3E}">
        <p14:creationId xmlns:p14="http://schemas.microsoft.com/office/powerpoint/2010/main" val="2901140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r" defTabSz="914400" rtl="1" eaLnBrk="1" fontAlgn="auto" latinLnBrk="0" hangingPunct="1">
              <a:lnSpc>
                <a:spcPct val="100000"/>
              </a:lnSpc>
              <a:spcBef>
                <a:spcPts val="0"/>
              </a:spcBef>
              <a:spcAft>
                <a:spcPts val="0"/>
              </a:spcAft>
              <a:buClrTx/>
              <a:buSzTx/>
              <a:buFont typeface="+mj-lt"/>
              <a:buAutoNum type="romanLcPeriod"/>
              <a:tabLst/>
              <a:defRPr/>
            </a:pPr>
            <a:r>
              <a:rPr lang="ur-PK" dirty="0"/>
              <a:t>دجال جہاں</a:t>
            </a:r>
            <a:r>
              <a:rPr lang="ur-PK" baseline="0" dirty="0"/>
              <a:t> خود ہوگا وہاں تو فساد پھیلائے گا ہی</a:t>
            </a:r>
            <a:r>
              <a:rPr lang="ur-PK" sz="1200" dirty="0">
                <a:latin typeface="Jameel Noori Nastaleeq" panose="02000503000000020004" pitchFamily="2" charset="-78"/>
                <a:cs typeface="Jameel Noori Nastaleeq" panose="02000503000000020004" pitchFamily="2" charset="-78"/>
              </a:rPr>
              <a:t>دائیں بائیں فساد اسکے حواری</a:t>
            </a:r>
            <a:r>
              <a:rPr lang="en-US" sz="1200" dirty="0">
                <a:latin typeface="Jameel Noori Nastaleeq" panose="02000503000000020004" pitchFamily="2" charset="-78"/>
                <a:cs typeface="Jameel Noori Nastaleeq" panose="02000503000000020004" pitchFamily="2" charset="-78"/>
              </a:rPr>
              <a:t>c</a:t>
            </a:r>
            <a:r>
              <a:rPr lang="ur-PK" sz="1200" dirty="0">
                <a:latin typeface="Jameel Noori Nastaleeq" panose="02000503000000020004" pitchFamily="2" charset="-78"/>
                <a:cs typeface="Jameel Noori Nastaleeq" panose="02000503000000020004" pitchFamily="2" charset="-78"/>
              </a:rPr>
              <a:t>(</a:t>
            </a:r>
            <a:r>
              <a:rPr lang="en-US" sz="1200" dirty="0">
                <a:latin typeface="Jameel Noori Nastaleeq" panose="02000503000000020004" pitchFamily="2" charset="-78"/>
                <a:cs typeface="Jameel Noori Nastaleeq" panose="02000503000000020004" pitchFamily="2" charset="-78"/>
              </a:rPr>
              <a:t>masonic</a:t>
            </a:r>
            <a:r>
              <a:rPr lang="ur-PK" sz="1200" dirty="0">
                <a:latin typeface="Jameel Noori Nastaleeq" panose="02000503000000020004" pitchFamily="2" charset="-78"/>
                <a:cs typeface="Jameel Noori Nastaleeq" panose="02000503000000020004" pitchFamily="2" charset="-78"/>
              </a:rPr>
              <a:t>)</a:t>
            </a:r>
            <a:r>
              <a:rPr lang="ur-PK" sz="1200" baseline="0" dirty="0">
                <a:latin typeface="Jameel Noori Nastaleeq" panose="02000503000000020004" pitchFamily="2" charset="-78"/>
                <a:cs typeface="Jameel Noori Nastaleeq" panose="02000503000000020004" pitchFamily="2" charset="-78"/>
              </a:rPr>
              <a:t> پ</a:t>
            </a:r>
            <a:r>
              <a:rPr lang="ur-PK" sz="1200" dirty="0">
                <a:latin typeface="Jameel Noori Nastaleeq" panose="02000503000000020004" pitchFamily="2" charset="-78"/>
                <a:cs typeface="Jameel Noori Nastaleeq" panose="02000503000000020004" pitchFamily="2" charset="-78"/>
              </a:rPr>
              <a:t>ھیلارہے ہونگے </a:t>
            </a:r>
          </a:p>
          <a:p>
            <a:pPr marL="285750" marR="0" lvl="0" indent="-285750" algn="r" defTabSz="914400" rtl="1" eaLnBrk="1" fontAlgn="auto" latinLnBrk="0" hangingPunct="1">
              <a:lnSpc>
                <a:spcPct val="100000"/>
              </a:lnSpc>
              <a:spcBef>
                <a:spcPts val="0"/>
              </a:spcBef>
              <a:spcAft>
                <a:spcPts val="0"/>
              </a:spcAft>
              <a:buClrTx/>
              <a:buSzTx/>
              <a:buFont typeface="+mj-lt"/>
              <a:buAutoNum type="romanLcPeriod"/>
              <a:tabLst/>
              <a:defRPr/>
            </a:pPr>
            <a:r>
              <a:rPr lang="ur-PK" sz="1200" dirty="0">
                <a:latin typeface="Jameel Noori Nastaleeq" panose="02000503000000020004" pitchFamily="2" charset="-78"/>
                <a:cs typeface="Jameel Noori Nastaleeq" panose="02000503000000020004" pitchFamily="2" charset="-78"/>
              </a:rPr>
              <a:t> جب دجال کاخرج ہوگا تو وقت تھم جایگا دجال کے ٹہرنے کی مدت:ایک سال 2 مہینے اور 14 دن بنتی ہے وقت کے تھم جانے کی وجہ جادو ہوگا یا پھر جدید سائنس کے ذریعے</a:t>
            </a:r>
            <a:r>
              <a:rPr lang="en-US" sz="1200" dirty="0">
                <a:latin typeface="Jameel Noori Nastaleeq" panose="02000503000000020004" pitchFamily="2" charset="-78"/>
                <a:cs typeface="Jameel Noori Nastaleeq" panose="02000503000000020004" pitchFamily="2" charset="-78"/>
              </a:rPr>
              <a:t>force of rotation</a:t>
            </a:r>
            <a:r>
              <a:rPr lang="ur-PK" sz="1200" dirty="0">
                <a:latin typeface="Jameel Noori Nastaleeq" panose="02000503000000020004" pitchFamily="2" charset="-78"/>
                <a:cs typeface="Jameel Noori Nastaleeq" panose="02000503000000020004" pitchFamily="2" charset="-78"/>
              </a:rPr>
              <a:t> کو روکا جائیگا۔اس بارے میں کچھ کہا نہیں جاسکتا مگر یہودی سائنسدان کافی عرصے سےفورس اف روٹیشن کو</a:t>
            </a:r>
            <a:r>
              <a:rPr lang="ur-PK" sz="1200" baseline="0" dirty="0">
                <a:latin typeface="Jameel Noori Nastaleeq" panose="02000503000000020004" pitchFamily="2" charset="-78"/>
                <a:cs typeface="Jameel Noori Nastaleeq" panose="02000503000000020004" pitchFamily="2" charset="-78"/>
              </a:rPr>
              <a:t> روکنے کی کوشش کر رہے ہیں</a:t>
            </a:r>
          </a:p>
          <a:p>
            <a:pPr marL="285750" marR="0" lvl="0" indent="-285750" algn="r" defTabSz="914400" rtl="1" eaLnBrk="1" fontAlgn="auto" latinLnBrk="0" hangingPunct="1">
              <a:lnSpc>
                <a:spcPct val="100000"/>
              </a:lnSpc>
              <a:spcBef>
                <a:spcPts val="0"/>
              </a:spcBef>
              <a:spcAft>
                <a:spcPts val="0"/>
              </a:spcAft>
              <a:buClrTx/>
              <a:buSzTx/>
              <a:buFont typeface="+mj-lt"/>
              <a:buAutoNum type="romanLcPeriod"/>
              <a:tabLst/>
              <a:defRPr/>
            </a:pPr>
            <a:r>
              <a:rPr lang="ur-PK" sz="1200" baseline="0" dirty="0">
                <a:latin typeface="Jameel Noori Nastaleeq" panose="02000503000000020004" pitchFamily="2" charset="-78"/>
                <a:cs typeface="Jameel Noori Nastaleeq" panose="02000503000000020004" pitchFamily="2" charset="-78"/>
              </a:rPr>
              <a:t>دجال کے پاس </a:t>
            </a:r>
            <a:r>
              <a:rPr lang="ur-PK" sz="1200" dirty="0">
                <a:latin typeface="Jameel Noori Nastaleeq" panose="02000503000000020004" pitchFamily="2" charset="-78"/>
                <a:cs typeface="Jameel Noori Nastaleeq" panose="02000503000000020004" pitchFamily="2" charset="-78"/>
              </a:rPr>
              <a:t>قدرتی طاقتیں ہونگی جس کی ایک شکل  موجودہ سائنس بھی ہوسکتی ہے دجال کے لیے قدرت پہ قابو پانے کی یہودی سائنس دانوں کی کاوشیں  مسلسل جا ری ہیں</a:t>
            </a:r>
          </a:p>
          <a:p>
            <a:pPr marL="285750" marR="0" lvl="0" indent="-285750" algn="r" defTabSz="914400" rtl="1" eaLnBrk="1" fontAlgn="auto" latinLnBrk="0" hangingPunct="1">
              <a:lnSpc>
                <a:spcPct val="100000"/>
              </a:lnSpc>
              <a:spcBef>
                <a:spcPts val="0"/>
              </a:spcBef>
              <a:spcAft>
                <a:spcPts val="0"/>
              </a:spcAft>
              <a:buClrTx/>
              <a:buSzTx/>
              <a:buFont typeface="+mj-lt"/>
              <a:buAutoNum type="romanLcPeriod"/>
              <a:tabLst/>
              <a:defRPr/>
            </a:pPr>
            <a:r>
              <a:rPr lang="ur-PK" sz="1200" dirty="0">
                <a:latin typeface="Jameel Noori Nastaleeq" panose="02000503000000020004" pitchFamily="2" charset="-78"/>
                <a:cs typeface="Jameel Noori Nastaleeq" panose="02000503000000020004" pitchFamily="2" charset="-78"/>
              </a:rPr>
              <a:t> دجال کو اللہ تعالیٰ نے ایک شخص کو مار کر زندہ کرنے کی صلاحیت دے رکھی ہے۔جس کا حدیث میں ذکر ہے اور اس نوجوان کو جنت کی بشارت  دی گئے ہے کیونکہ  وہ مقتل میں بھی کلمہ حق ادا کرے گا</a:t>
            </a:r>
          </a:p>
          <a:p>
            <a:pPr marL="285750" marR="0" lvl="0" indent="-285750" algn="r" defTabSz="914400" rtl="1" eaLnBrk="1" fontAlgn="auto" latinLnBrk="0" hangingPunct="1">
              <a:lnSpc>
                <a:spcPct val="100000"/>
              </a:lnSpc>
              <a:spcBef>
                <a:spcPts val="0"/>
              </a:spcBef>
              <a:spcAft>
                <a:spcPts val="0"/>
              </a:spcAft>
              <a:buClrTx/>
              <a:buSzTx/>
              <a:buFont typeface="+mj-lt"/>
              <a:buAutoNum type="romanLcPeriod"/>
              <a:tabLst/>
              <a:defRPr/>
            </a:pPr>
            <a:r>
              <a:rPr lang="ur-PK" sz="1200" dirty="0">
                <a:latin typeface="Jameel Noori Nastaleeq" panose="02000503000000020004" pitchFamily="2" charset="-78"/>
                <a:cs typeface="Jameel Noori Nastaleeq" panose="02000503000000020004" pitchFamily="2" charset="-78"/>
              </a:rPr>
              <a:t> دجال کافریب</a:t>
            </a:r>
            <a:r>
              <a:rPr lang="en-US" sz="1200" dirty="0">
                <a:latin typeface="Jameel Noori Nastaleeq" panose="02000503000000020004" pitchFamily="2" charset="-78"/>
                <a:cs typeface="Jameel Noori Nastaleeq" panose="02000503000000020004" pitchFamily="2" charset="-78"/>
              </a:rPr>
              <a:t>Multi .Dimensional </a:t>
            </a:r>
            <a:r>
              <a:rPr lang="ur-PK" sz="1200" dirty="0">
                <a:latin typeface="Jameel Noori Nastaleeq" panose="02000503000000020004" pitchFamily="2" charset="-78"/>
                <a:cs typeface="Jameel Noori Nastaleeq" panose="02000503000000020004" pitchFamily="2" charset="-78"/>
              </a:rPr>
              <a:t>ہو گاپرپیگنڈہ،جھوٹ،افواہیں اپنے عروج پرپہنچی ہونگی۔عام طور پر ہم لوگوں کے ذہن میں  یہ خیال ہوتا</a:t>
            </a:r>
            <a:r>
              <a:rPr lang="ur-PK" sz="1200" baseline="0" dirty="0">
                <a:latin typeface="Jameel Noori Nastaleeq" panose="02000503000000020004" pitchFamily="2" charset="-78"/>
                <a:cs typeface="Jameel Noori Nastaleeq" panose="02000503000000020004" pitchFamily="2" charset="-78"/>
              </a:rPr>
              <a:t> ہے کہ دجال اپنے مکروہ چہرے سے پہچان لیا  جائے گا مگر اصل صورتحال اس کے برعکس ہوگی</a:t>
            </a:r>
          </a:p>
          <a:p>
            <a:pPr marL="285750" marR="0" lvl="0" indent="-285750" algn="r" defTabSz="914400" rtl="1" eaLnBrk="1" fontAlgn="auto" latinLnBrk="0" hangingPunct="1">
              <a:lnSpc>
                <a:spcPct val="100000"/>
              </a:lnSpc>
              <a:spcBef>
                <a:spcPts val="0"/>
              </a:spcBef>
              <a:spcAft>
                <a:spcPts val="0"/>
              </a:spcAft>
              <a:buClrTx/>
              <a:buSzTx/>
              <a:buFont typeface="+mj-lt"/>
              <a:buAutoNum type="romanLcPeriod"/>
              <a:tabLst/>
              <a:defRPr/>
            </a:pPr>
            <a:r>
              <a:rPr lang="ur-PK" sz="1200" baseline="0" dirty="0">
                <a:latin typeface="Jameel Noori Nastaleeq" panose="02000503000000020004" pitchFamily="2" charset="-78"/>
                <a:cs typeface="Jameel Noori Nastaleeq" panose="02000503000000020004" pitchFamily="2" charset="-78"/>
              </a:rPr>
              <a:t>دجال سے پہلے معاشی بحران،قتل عام، اور نفسا نفسی کاعالم ہو گا۔ایسے میں دجال نجات دہندہ بن کر آئے گا جو دنیا میں انصاف قائم کرے گا۔(غالباً دجال ایک سپر ہیرو بن کر ابھرے گا۔جیسے کسی</a:t>
            </a:r>
            <a:r>
              <a:rPr lang="en-US" sz="1200" baseline="0" dirty="0">
                <a:latin typeface="Jameel Noori Nastaleeq" panose="02000503000000020004" pitchFamily="2" charset="-78"/>
                <a:cs typeface="Jameel Noori Nastaleeq" panose="02000503000000020004" pitchFamily="2" charset="-78"/>
              </a:rPr>
              <a:t>fantasy</a:t>
            </a:r>
            <a:r>
              <a:rPr lang="ur-PK" sz="1200" baseline="0" dirty="0">
                <a:latin typeface="Jameel Noori Nastaleeq" panose="02000503000000020004" pitchFamily="2" charset="-78"/>
                <a:cs typeface="Jameel Noori Nastaleeq" panose="02000503000000020004" pitchFamily="2" charset="-78"/>
              </a:rPr>
              <a:t>یا</a:t>
            </a:r>
            <a:r>
              <a:rPr lang="en-US" sz="1200" baseline="0" dirty="0">
                <a:latin typeface="Jameel Noori Nastaleeq" panose="02000503000000020004" pitchFamily="2" charset="-78"/>
                <a:cs typeface="Jameel Noori Nastaleeq" panose="02000503000000020004" pitchFamily="2" charset="-78"/>
              </a:rPr>
              <a:t>comic series   </a:t>
            </a:r>
            <a:r>
              <a:rPr lang="ur-PK" sz="1200" baseline="0" dirty="0">
                <a:latin typeface="Jameel Noori Nastaleeq" panose="02000503000000020004" pitchFamily="2" charset="-78"/>
                <a:cs typeface="Jameel Noori Nastaleeq" panose="02000503000000020004" pitchFamily="2" charset="-78"/>
              </a:rPr>
              <a:t>کے کردار ہوتے ہیں اور</a:t>
            </a:r>
            <a:r>
              <a:rPr lang="ur-PK" sz="1200" dirty="0">
                <a:latin typeface="Jameel Noori Nastaleeq" panose="02000503000000020004" pitchFamily="2" charset="-78"/>
                <a:cs typeface="Jameel Noori Nastaleeq" panose="02000503000000020004" pitchFamily="2" charset="-78"/>
              </a:rPr>
              <a:t>بڑے بڑے لوگ شک میں پڑجائیں گےکہ</a:t>
            </a:r>
            <a:r>
              <a:rPr lang="ur-PK" sz="1200" baseline="0" dirty="0">
                <a:latin typeface="Jameel Noori Nastaleeq" panose="02000503000000020004" pitchFamily="2" charset="-78"/>
                <a:cs typeface="Jameel Noori Nastaleeq" panose="02000503000000020004" pitchFamily="2" charset="-78"/>
              </a:rPr>
              <a:t> یہ </a:t>
            </a:r>
            <a:r>
              <a:rPr lang="ur-PK" sz="1200" dirty="0">
                <a:latin typeface="Jameel Noori Nastaleeq" panose="02000503000000020004" pitchFamily="2" charset="-78"/>
                <a:cs typeface="Jameel Noori Nastaleeq" panose="02000503000000020004" pitchFamily="2" charset="-78"/>
              </a:rPr>
              <a:t>دجال  ہے یا مسیحا</a:t>
            </a:r>
          </a:p>
          <a:p>
            <a:pPr marL="285750" marR="0" lvl="0" indent="-285750" algn="r" defTabSz="914400" rtl="1" eaLnBrk="1" fontAlgn="auto" latinLnBrk="0" hangingPunct="1">
              <a:lnSpc>
                <a:spcPct val="100000"/>
              </a:lnSpc>
              <a:spcBef>
                <a:spcPts val="0"/>
              </a:spcBef>
              <a:spcAft>
                <a:spcPts val="0"/>
              </a:spcAft>
              <a:buClrTx/>
              <a:buSzTx/>
              <a:buFont typeface="+mj-lt"/>
              <a:buAutoNum type="romanLcPeriod"/>
              <a:tabLst/>
              <a:defRPr/>
            </a:pPr>
            <a:r>
              <a:rPr lang="ur-PK" sz="1200" dirty="0">
                <a:latin typeface="Jameel Noori Nastaleeq" panose="02000503000000020004" pitchFamily="2" charset="-78"/>
                <a:cs typeface="Jameel Noori Nastaleeq" panose="02000503000000020004" pitchFamily="2" charset="-78"/>
              </a:rPr>
              <a:t>اسکے بعد دجال نبوت کا دعویٰ کرےگا اورآخر میں خدائ کا دعویٰ کرےگا (ابن ماجہ نےحضرت ابو امامہ باہلی رض  سے دجال کےنبوت کے دعوے  کی روایت نقل کی ہے)</a:t>
            </a:r>
            <a:endParaRPr lang="en-US" sz="1200" dirty="0">
              <a:latin typeface="Jameel Noori Nastaleeq" panose="02000503000000020004" pitchFamily="2" charset="-78"/>
              <a:cs typeface="Jameel Noori Nastaleeq" panose="02000503000000020004" pitchFamily="2" charset="-78"/>
            </a:endParaRPr>
          </a:p>
          <a:p>
            <a:pPr marL="285750" marR="0" lvl="0" indent="-285750" algn="r" defTabSz="914400" rtl="1" eaLnBrk="1" fontAlgn="auto" latinLnBrk="0" hangingPunct="1">
              <a:lnSpc>
                <a:spcPct val="100000"/>
              </a:lnSpc>
              <a:spcBef>
                <a:spcPts val="0"/>
              </a:spcBef>
              <a:spcAft>
                <a:spcPts val="0"/>
              </a:spcAft>
              <a:buClrTx/>
              <a:buSzTx/>
              <a:buFont typeface="+mj-lt"/>
              <a:buAutoNum type="romanLcPeriod"/>
              <a:tabLst/>
              <a:defRPr/>
            </a:pPr>
            <a:endParaRPr lang="ur-PK" sz="1200" dirty="0">
              <a:latin typeface="Jameel Noori Nastaleeq" panose="02000503000000020004" pitchFamily="2" charset="-78"/>
              <a:cs typeface="Jameel Noori Nastaleeq" panose="02000503000000020004" pitchFamily="2" charset="-78"/>
            </a:endParaRPr>
          </a:p>
          <a:p>
            <a:pPr marL="285750" marR="0" lvl="0" indent="-285750" algn="r" defTabSz="914400" rtl="1" eaLnBrk="1" fontAlgn="auto" latinLnBrk="0" hangingPunct="1">
              <a:lnSpc>
                <a:spcPct val="100000"/>
              </a:lnSpc>
              <a:spcBef>
                <a:spcPts val="0"/>
              </a:spcBef>
              <a:spcAft>
                <a:spcPts val="0"/>
              </a:spcAft>
              <a:buClrTx/>
              <a:buSzTx/>
              <a:buFont typeface="+mj-lt"/>
              <a:buAutoNum type="romanLcPeriod"/>
              <a:tabLst/>
              <a:defRPr/>
            </a:pPr>
            <a:endParaRPr lang="ur-PK" sz="1200" dirty="0">
              <a:latin typeface="Jameel Noori Nastaleeq" panose="02000503000000020004" pitchFamily="2" charset="-78"/>
              <a:cs typeface="Jameel Noori Nastaleeq" panose="02000503000000020004" pitchFamily="2" charset="-78"/>
            </a:endParaRPr>
          </a:p>
          <a:p>
            <a:pPr marL="285750" marR="0" lvl="0" indent="-285750" algn="r" defTabSz="914400" rtl="1" eaLnBrk="1" fontAlgn="auto" latinLnBrk="0" hangingPunct="1">
              <a:lnSpc>
                <a:spcPct val="100000"/>
              </a:lnSpc>
              <a:spcBef>
                <a:spcPts val="0"/>
              </a:spcBef>
              <a:spcAft>
                <a:spcPts val="0"/>
              </a:spcAft>
              <a:buClrTx/>
              <a:buSzTx/>
              <a:buFont typeface="+mj-lt"/>
              <a:buAutoNum type="romanLcPeriod"/>
              <a:tabLst/>
              <a:defRPr/>
            </a:pPr>
            <a:endParaRPr lang="ur-PK" sz="1200" dirty="0">
              <a:latin typeface="Jameel Noori Nastaleeq" panose="02000503000000020004" pitchFamily="2" charset="-78"/>
              <a:cs typeface="Jameel Noori Nastaleeq" panose="02000503000000020004" pitchFamily="2" charset="-78"/>
            </a:endParaRPr>
          </a:p>
          <a:p>
            <a:pPr marL="285750" marR="0" lvl="0" indent="-285750" algn="r" defTabSz="914400" rtl="1" eaLnBrk="1" fontAlgn="auto" latinLnBrk="0" hangingPunct="1">
              <a:lnSpc>
                <a:spcPct val="100000"/>
              </a:lnSpc>
              <a:spcBef>
                <a:spcPts val="0"/>
              </a:spcBef>
              <a:spcAft>
                <a:spcPts val="0"/>
              </a:spcAft>
              <a:buClrTx/>
              <a:buSzTx/>
              <a:buFont typeface="+mj-lt"/>
              <a:buAutoNum type="romanLcPeriod"/>
              <a:tabLst/>
              <a:defRPr/>
            </a:pPr>
            <a:endParaRPr lang="ur-PK" sz="1200" dirty="0">
              <a:latin typeface="Jameel Noori Nastaleeq" panose="02000503000000020004" pitchFamily="2" charset="-78"/>
              <a:cs typeface="Jameel Noori Nastaleeq" panose="02000503000000020004" pitchFamily="2" charset="-78"/>
            </a:endParaRPr>
          </a:p>
          <a:p>
            <a:pPr marL="285750" indent="-285750" algn="r" rtl="1">
              <a:buFont typeface="+mj-lt"/>
              <a:buAutoNum type="romanLcPeriod"/>
            </a:pPr>
            <a:endParaRPr lang="en-US" dirty="0"/>
          </a:p>
        </p:txBody>
      </p:sp>
      <p:sp>
        <p:nvSpPr>
          <p:cNvPr id="4" name="Slide Number Placeholder 3"/>
          <p:cNvSpPr>
            <a:spLocks noGrp="1"/>
          </p:cNvSpPr>
          <p:nvPr>
            <p:ph type="sldNum" sz="quarter" idx="10"/>
          </p:nvPr>
        </p:nvSpPr>
        <p:spPr/>
        <p:txBody>
          <a:bodyPr/>
          <a:lstStyle/>
          <a:p>
            <a:fld id="{6D258056-8B08-4670-A312-2E7017CCFE2E}" type="slidenum">
              <a:rPr lang="en-US" smtClean="0"/>
              <a:t>11</a:t>
            </a:fld>
            <a:endParaRPr lang="en-US"/>
          </a:p>
        </p:txBody>
      </p:sp>
    </p:spTree>
    <p:extLst>
      <p:ext uri="{BB962C8B-B14F-4D97-AF65-F5344CB8AC3E}">
        <p14:creationId xmlns:p14="http://schemas.microsoft.com/office/powerpoint/2010/main" val="483342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dirty="0"/>
              <a:t>حضرت فاطمہ بنت قیس ر ض بیان کرتی ہیں کہ میں نے حضورﷺ کہ ایک</a:t>
            </a:r>
            <a:r>
              <a:rPr lang="ur-PK" baseline="0" dirty="0"/>
              <a:t> منادی کو یہ اعلان کرتے  ہوئے سنا کہ الصلوٰۃ الجامعہ(یعنی نماز تیار ہے) چنانچہ میں مسجد گئی اور حضورﷺ کے ساتھ نماز پڑھی ۔میں مردوں کی اُس صف میں تھی جو مردوں کہ بالکل پیچھے تھی جب حضورﷺ نے نماز مکمل کی تو مسکراتے ہوئےمنبر پر تشریف لائے اور فرمایا ہر شخص اپنی جگہ پر بیٹھا رہے۔پھر فرما یا کیا تم جانتے ہو میں نے تمہیں کیوں جمع فرمایا ہے؟صحابہ  رض  نے عرض کیا اللہ اور اُس کا رسولﷺ بہتر جانتے ہیں۔آپﷺ نے فرمایا اللہ کی قسم میں نے تمہیں کسی بات کی ترغیب یا ڈرانے کے لیے جمع نہیں کیا۔میں نے تمہیں صرف اس لیے جمع کیا ہےکہ(تمہیں یہ واقعہ سناؤں) تمیم داری ایک نصرانی شخص تھے۔۔۔۔۔</a:t>
            </a:r>
            <a:endParaRPr lang="en-US" dirty="0"/>
          </a:p>
        </p:txBody>
      </p:sp>
      <p:sp>
        <p:nvSpPr>
          <p:cNvPr id="4" name="Slide Number Placeholder 3"/>
          <p:cNvSpPr>
            <a:spLocks noGrp="1"/>
          </p:cNvSpPr>
          <p:nvPr>
            <p:ph type="sldNum" sz="quarter" idx="10"/>
          </p:nvPr>
        </p:nvSpPr>
        <p:spPr/>
        <p:txBody>
          <a:bodyPr/>
          <a:lstStyle/>
          <a:p>
            <a:fld id="{6D258056-8B08-4670-A312-2E7017CCFE2E}" type="slidenum">
              <a:rPr lang="en-US" smtClean="0"/>
              <a:t>12</a:t>
            </a:fld>
            <a:endParaRPr lang="en-US"/>
          </a:p>
        </p:txBody>
      </p:sp>
    </p:spTree>
    <p:extLst>
      <p:ext uri="{BB962C8B-B14F-4D97-AF65-F5344CB8AC3E}">
        <p14:creationId xmlns:p14="http://schemas.microsoft.com/office/powerpoint/2010/main" val="3614819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1200" dirty="0">
                <a:latin typeface="Jameel Noori Nastaleeq" panose="02000503000000020004" pitchFamily="2" charset="-78"/>
                <a:cs typeface="Jameel Noori Nastaleeq" panose="02000503000000020004" pitchFamily="2" charset="-78"/>
              </a:rPr>
              <a:t>بحیرہ طبریہ :بحیرہ طبریہ بھی اسرائیل ہی کہ قبضے میں ہے اس کو انگریزی</a:t>
            </a:r>
            <a:r>
              <a:rPr lang="en-US" sz="1200" baseline="0" dirty="0">
                <a:latin typeface="Jameel Noori Nastaleeq" panose="02000503000000020004" pitchFamily="2" charset="-78"/>
                <a:cs typeface="Jameel Noori Nastaleeq" panose="02000503000000020004" pitchFamily="2" charset="-78"/>
              </a:rPr>
              <a:t> “Lake of </a:t>
            </a:r>
            <a:r>
              <a:rPr lang="en-US" sz="1200" baseline="0" dirty="0" err="1">
                <a:latin typeface="Jameel Noori Nastaleeq" panose="02000503000000020004" pitchFamily="2" charset="-78"/>
                <a:cs typeface="Jameel Noori Nastaleeq" panose="02000503000000020004" pitchFamily="2" charset="-78"/>
              </a:rPr>
              <a:t>Tiberias</a:t>
            </a:r>
            <a:r>
              <a:rPr lang="ur-PK" sz="1200" baseline="0" dirty="0">
                <a:latin typeface="Jameel Noori Nastaleeq" panose="02000503000000020004" pitchFamily="2" charset="-78"/>
                <a:cs typeface="Jameel Noori Nastaleeq" panose="02000503000000020004" pitchFamily="2" charset="-78"/>
              </a:rPr>
              <a:t> یا</a:t>
            </a:r>
            <a:r>
              <a:rPr lang="en-US" sz="1200" baseline="0" dirty="0">
                <a:latin typeface="Jameel Noori Nastaleeq" panose="02000503000000020004" pitchFamily="2" charset="-78"/>
                <a:cs typeface="Jameel Noori Nastaleeq" panose="02000503000000020004" pitchFamily="2" charset="-78"/>
              </a:rPr>
              <a:t>sea of </a:t>
            </a:r>
            <a:r>
              <a:rPr lang="en-US" sz="1200" baseline="0" dirty="0" err="1">
                <a:latin typeface="Jameel Noori Nastaleeq" panose="02000503000000020004" pitchFamily="2" charset="-78"/>
                <a:cs typeface="Jameel Noori Nastaleeq" panose="02000503000000020004" pitchFamily="2" charset="-78"/>
              </a:rPr>
              <a:t>Galiee</a:t>
            </a:r>
            <a:r>
              <a:rPr lang="ur-PK" sz="1200" baseline="0" dirty="0">
                <a:latin typeface="Jameel Noori Nastaleeq" panose="02000503000000020004" pitchFamily="2" charset="-78"/>
                <a:cs typeface="Jameel Noori Nastaleeq" panose="02000503000000020004" pitchFamily="2" charset="-78"/>
              </a:rPr>
              <a:t>کہتے ہیں بحیرہطبریہ شمال مشرق اسرائیل میں اردن کی سرحد کے قریب واقع ہے۔ اس وقت اس میں پانی موجود ہے جو کہ اسرائیل کے لیے میٹھے پانی کاسبب سے بڑا ذخیرہ ہے۔ بحیرہ طبریہ رفتہ رفتہ خشک ہونا شروع ہوگیا ہے۔اسرائیل نے پہلے بحیرہ طبریہ سے دریائے اردن کا رخ موڑ کر اسرائیل کے اندر لے گیا ہے ہے اس کی وجہ سے بحیرہ طبریہ کے بھی سوکھ جانے کا خطرہ ہے</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200" dirty="0">
                <a:latin typeface="Jameel Noori Nastaleeq" panose="02000503000000020004" pitchFamily="2" charset="-78"/>
                <a:cs typeface="Jameel Noori Nastaleeq" panose="02000503000000020004" pitchFamily="2" charset="-78"/>
              </a:rPr>
              <a:t>زغر کا چشمہ: حضرت</a:t>
            </a:r>
            <a:r>
              <a:rPr lang="ur-PK" sz="1200" baseline="0" dirty="0">
                <a:latin typeface="Jameel Noori Nastaleeq" panose="02000503000000020004" pitchFamily="2" charset="-78"/>
                <a:cs typeface="Jameel Noori Nastaleeq" panose="02000503000000020004" pitchFamily="2" charset="-78"/>
              </a:rPr>
              <a:t> عبداللہ بن عباس ر ض  فرماتے ہیں کہ جب اللہ تعالی نے قوم لوط کو ہلاک کرنے کا فیصلہ فرمایا تو حضرت لوطؑ کو سدوم کی بستی سے نکل جانے کا حکم دیا۔چنانچہ حضرت لوطؑ اپنی دو صاحبزادیوں  کو لے کر نکل گئے۔ ایک کا نام "رُبہ" اور دوسری کا"زغر" تھا  بڑی صاحبزادی کا انتقال  ہوا تو اس کو ایک چشمے کے پاس دفنا دیا۔لہذا اس چشمے کا نام "عین رُبہ" پڑ گیا دوسری بیٹی"زغر" کا انتقال ہوا تو اس کو بھی  ایک چشمے کے قریب دفن کردی اس طرح یہ چشمہ "عین زغر" کے نام سے مشہور ہے(معجم البلدان:ج:3 ص:26)</a:t>
            </a:r>
            <a:endParaRPr lang="ur-PK" sz="1200" dirty="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ur-PK" sz="1200" dirty="0">
              <a:latin typeface="Jameel Noori Nastaleeq" panose="02000503000000020004" pitchFamily="2" charset="-78"/>
              <a:cs typeface="Jameel Noori Nastaleeq" panose="02000503000000020004" pitchFamily="2" charset="-78"/>
            </a:endParaRPr>
          </a:p>
          <a:p>
            <a:pPr algn="r" rtl="1"/>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ur-PK" sz="1200" dirty="0">
              <a:latin typeface="Jameel Noori Nastaleeq" panose="02000503000000020004" pitchFamily="2" charset="-78"/>
              <a:cs typeface="Jameel Noori Nastaleeq" panose="02000503000000020004" pitchFamily="2" charset="-78"/>
            </a:endParaRPr>
          </a:p>
          <a:p>
            <a:pPr algn="r" rtl="1"/>
            <a:endParaRPr lang="en-US" dirty="0"/>
          </a:p>
        </p:txBody>
      </p:sp>
      <p:sp>
        <p:nvSpPr>
          <p:cNvPr id="4" name="Slide Number Placeholder 3"/>
          <p:cNvSpPr>
            <a:spLocks noGrp="1"/>
          </p:cNvSpPr>
          <p:nvPr>
            <p:ph type="sldNum" sz="quarter" idx="10"/>
          </p:nvPr>
        </p:nvSpPr>
        <p:spPr/>
        <p:txBody>
          <a:bodyPr/>
          <a:lstStyle/>
          <a:p>
            <a:fld id="{6D258056-8B08-4670-A312-2E7017CCFE2E}" type="slidenum">
              <a:rPr lang="en-US" smtClean="0"/>
              <a:t>15</a:t>
            </a:fld>
            <a:endParaRPr lang="en-US"/>
          </a:p>
        </p:txBody>
      </p:sp>
    </p:spTree>
    <p:extLst>
      <p:ext uri="{BB962C8B-B14F-4D97-AF65-F5344CB8AC3E}">
        <p14:creationId xmlns:p14="http://schemas.microsoft.com/office/powerpoint/2010/main" val="2423108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1200" dirty="0">
                <a:latin typeface="Jameel Noori Nastaleeq" panose="02000503000000020004" pitchFamily="2" charset="-78"/>
                <a:cs typeface="Jameel Noori Nastaleeq" panose="02000503000000020004" pitchFamily="2" charset="-78"/>
              </a:rPr>
              <a:t>یسان کے باغات:بیسان پہلے فلسطین کا حصہ تھا</a:t>
            </a:r>
            <a:r>
              <a:rPr lang="ur-PK" sz="1200" baseline="0" dirty="0">
                <a:latin typeface="Jameel Noori Nastaleeq" panose="02000503000000020004" pitchFamily="2" charset="-78"/>
                <a:cs typeface="Jameel Noori Nastaleeq" panose="02000503000000020004" pitchFamily="2" charset="-78"/>
              </a:rPr>
              <a:t> </a:t>
            </a:r>
            <a:r>
              <a:rPr lang="ur-PK" sz="1200" dirty="0">
                <a:latin typeface="Jameel Noori Nastaleeq" panose="02000503000000020004" pitchFamily="2" charset="-78"/>
                <a:cs typeface="Jameel Noori Nastaleeq" panose="02000503000000020004" pitchFamily="2" charset="-78"/>
              </a:rPr>
              <a:t>خلافت عثمانیہ کے خاتمہ کے بعد یہ اُردن کا حصہ رہا1948ء</a:t>
            </a:r>
            <a:r>
              <a:rPr lang="ur-PK" sz="1200" baseline="0" dirty="0">
                <a:latin typeface="Jameel Noori Nastaleeq" panose="02000503000000020004" pitchFamily="2" charset="-78"/>
                <a:cs typeface="Jameel Noori Nastaleeq" panose="02000503000000020004" pitchFamily="2" charset="-78"/>
              </a:rPr>
              <a:t> میں اسرائیل نے اس پر قبضہ کر لیا۔اگرچہ اب بھی کچھ حصہ اردن کے شہر"غور" کے علاقے میں ہے مگر وہا گندم اور سبزیاں وغیرہ اُگتی ہیں۔اس بارے میں مشہور محقق ابو عبد اللہ یاقوت حموی لکھتے ہیں"میں کئی دفعہ بیسان گیا ہوں لیکن مجھے وہاں صرف دو پرانے کھجوروں کے باغ ہی نظر آئے"(معجم البلدان:ج:1ص:527)</a:t>
            </a:r>
            <a:endParaRPr lang="ur-PK" sz="1200" dirty="0">
              <a:latin typeface="Jameel Noori Nastaleeq" panose="02000503000000020004" pitchFamily="2" charset="-78"/>
              <a:cs typeface="Jameel Noori Nastaleeq" panose="02000503000000020004" pitchFamily="2" charset="-78"/>
            </a:endParaRPr>
          </a:p>
          <a:p>
            <a:pPr algn="r" rtl="1"/>
            <a:endParaRPr lang="en-US" dirty="0"/>
          </a:p>
          <a:p>
            <a:pPr algn="r" rtl="1"/>
            <a:endParaRPr lang="en-US" dirty="0"/>
          </a:p>
        </p:txBody>
      </p:sp>
      <p:sp>
        <p:nvSpPr>
          <p:cNvPr id="4" name="Slide Number Placeholder 3"/>
          <p:cNvSpPr>
            <a:spLocks noGrp="1"/>
          </p:cNvSpPr>
          <p:nvPr>
            <p:ph type="sldNum" sz="quarter" idx="10"/>
          </p:nvPr>
        </p:nvSpPr>
        <p:spPr/>
        <p:txBody>
          <a:bodyPr/>
          <a:lstStyle/>
          <a:p>
            <a:fld id="{6D258056-8B08-4670-A312-2E7017CCFE2E}" type="slidenum">
              <a:rPr lang="en-US" smtClean="0"/>
              <a:t>16</a:t>
            </a:fld>
            <a:endParaRPr lang="en-US"/>
          </a:p>
        </p:txBody>
      </p:sp>
    </p:spTree>
    <p:extLst>
      <p:ext uri="{BB962C8B-B14F-4D97-AF65-F5344CB8AC3E}">
        <p14:creationId xmlns:p14="http://schemas.microsoft.com/office/powerpoint/2010/main" val="533526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dirty="0"/>
              <a:t> صحابہ رض نے پوچھا یارسول</a:t>
            </a:r>
            <a:r>
              <a:rPr lang="ur-PK" baseline="0" dirty="0"/>
              <a:t> اللہﷺ وہ دنیا میں کتنے دن رہے گا۔آپﷺ نے فرمایا چالیس دن (پہلا)ایک دن ایک سال کے برابر دوسرادن ایک مہینے کے برابر تیسرا دن ایک ہفتہ کہ برابر اور باقی دن عام دنوں کی طرح ہونگے ہم نے کہا یا رسول اللہﷺ اس  کے سفر کی رفتار کیا ہوگی؟فرمایا اُس بارش کی رفتار کی طرح جس کو ہوا اُڑا لے جاتی ہے"(طویل حدیث کا جز)(مسلم ج:4 ص:2250)</a:t>
            </a:r>
            <a:endParaRPr lang="en-US" dirty="0"/>
          </a:p>
          <a:p>
            <a:pPr algn="r" rtl="1"/>
            <a:endParaRPr lang="en-US" dirty="0"/>
          </a:p>
          <a:p>
            <a:pPr algn="r" rtl="1"/>
            <a:endParaRPr lang="en-US" dirty="0"/>
          </a:p>
        </p:txBody>
      </p:sp>
      <p:sp>
        <p:nvSpPr>
          <p:cNvPr id="4" name="Slide Number Placeholder 3"/>
          <p:cNvSpPr>
            <a:spLocks noGrp="1"/>
          </p:cNvSpPr>
          <p:nvPr>
            <p:ph type="sldNum" sz="quarter" idx="10"/>
          </p:nvPr>
        </p:nvSpPr>
        <p:spPr/>
        <p:txBody>
          <a:bodyPr/>
          <a:lstStyle/>
          <a:p>
            <a:fld id="{6D258056-8B08-4670-A312-2E7017CCFE2E}" type="slidenum">
              <a:rPr lang="en-US" smtClean="0"/>
              <a:t>17</a:t>
            </a:fld>
            <a:endParaRPr lang="en-US"/>
          </a:p>
        </p:txBody>
      </p:sp>
    </p:spTree>
    <p:extLst>
      <p:ext uri="{BB962C8B-B14F-4D97-AF65-F5344CB8AC3E}">
        <p14:creationId xmlns:p14="http://schemas.microsoft.com/office/powerpoint/2010/main" val="4244639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dirty="0"/>
              <a:t>ابن صیاد ایک یہودی تھا۔جو مدینہ منورہ میں رہتا تھا۔اس کا اصل نام "صاف" تھا۔وہ جادو اور شعبدہ بازی کا بہت بڑا ماہر تھا۔ ابن صیاد کے اندر وہ نشانیاں بہت حد تک پائ جاتی تھیں جو دجال کے اندر ہونگی،یہی وجہ تھی آپﷺ کود بھی ابن صیاد کے بارے میں فکر مند رہتے تھے اور اُس کی حقیقت جاننے کے لیے کئ مرتبہ چھپ کر بھی اس کی گفتگو سنن کی کوشش کی۔البتہ آپﷺ نے آخروقت تک اس بارے میں کوئ </a:t>
            </a:r>
            <a:r>
              <a:rPr lang="ur-PK" baseline="0" dirty="0"/>
              <a:t> واضح بات بیان نہیں فرمائ کہ ابن صیاد ہی دجال ہے یا  نہیں؟؟اسطرح کچھ اکابر صحابہ رض بھی(جن میں حضرت عمر ر ض،ابو ذرغفاری ر ض،جابر ب عبداللہ ر ض بھی شامل ہیں)ابن صیاد کو دجال  کہتے تھے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200" dirty="0">
                <a:latin typeface="Jameel Noori Nastaleeq" panose="02000503000000020004" pitchFamily="2" charset="-78"/>
                <a:cs typeface="Jameel Noori Nastaleeq" panose="02000503000000020004" pitchFamily="2" charset="-78"/>
              </a:rPr>
              <a:t>ابن صیاد دجال تھا؟؟جس کو تمیم داری نے دیکھا وہ دجا ل تھا اور ابن صیاد شیطان تھا جواس تمام عرصہ میں (دجال کے غائب ہونے)تک اُس کی شکل میں موجود رہا۔چنانچہ وہاں جا کر اپنے دوست کے ساتھ اس وقت تک کے لیے روپوش ہو گیا جب تک اللہ اس کو نکلنے کی طاقت نہیں دیتا (وواللہ اعلم)(فتح الباری از حافظ ابن حجر)</a:t>
            </a:r>
          </a:p>
          <a:p>
            <a:pPr algn="r" rtl="1"/>
            <a:r>
              <a:rPr lang="ur-PK" sz="1200" dirty="0">
                <a:latin typeface="Jameel Noori Nastaleeq" panose="02000503000000020004" pitchFamily="2" charset="-78"/>
                <a:cs typeface="Jameel Noori Nastaleeq" panose="02000503000000020004" pitchFamily="2" charset="-78"/>
              </a:rPr>
              <a:t>دجال کہاں سے نکلے گا؟:دجال</a:t>
            </a:r>
            <a:r>
              <a:rPr lang="ur-PK" sz="1200" baseline="0" dirty="0">
                <a:latin typeface="Jameel Noori Nastaleeq" panose="02000503000000020004" pitchFamily="2" charset="-78"/>
                <a:cs typeface="Jameel Noori Nastaleeq" panose="02000503000000020004" pitchFamily="2" charset="-78"/>
              </a:rPr>
              <a:t> اصفہان کے ایک مقام "یہود" سے نکلے گا۔اس وقت اصفہان ایران کا ایک مشہور شہر ہے۔علامہ یاقوت حمدی نےمجم البلدان میں لکھا ہے کہ بخت نصر بادشاہ کے زمانے میں یہودیں کو بیت المقدس سے نکالا گیا تو ان کی ایک جماعت اصفہان میں جا کے آباد ہو گئ۔اسمقام کا نام یہودیہ پڑ گیا اصفہانی یہودیں کی اہمیت اس طرح سمجھی جا سکتی ہے کہ انہوں نے اسرائیل جان کی بجائے ایران میں رہن کو ترجیح دی۔اس وقت ایرانی یہودی یوسف ہمدانی کواپنا روحان ی پیشوا مانتے ہیں۔</a:t>
            </a:r>
          </a:p>
          <a:p>
            <a:pPr algn="r" rtl="1"/>
            <a:r>
              <a:rPr lang="ur-PK" sz="1200" baseline="0" dirty="0">
                <a:latin typeface="Jameel Noori Nastaleeq" panose="02000503000000020004" pitchFamily="2" charset="-78"/>
                <a:cs typeface="Jameel Noori Nastaleeq" panose="02000503000000020004" pitchFamily="2" charset="-78"/>
              </a:rPr>
              <a:t>امام مسلم فرماتے ہیںحضرت جبار رض نے روایت کیا ہے۔میں نے رسول اللہ ﷺ کو فرماتے سنا ہے۔ابلیس اپنا تخت سمندر پر رکھتا ہے۔لوگوں کو فتنے میں ڈالنے کے لیے لشکر روانہ کرتا ہے۔جو اس لشکر میں سب سے زیادہ دتنہ پرو ر ہوتا ہے وہ ابلیس کے سب سے زیادہ قریب ہوتا ہے(صھیع مسلم)</a:t>
            </a:r>
          </a:p>
          <a:p>
            <a:pPr algn="r" rtl="1"/>
            <a:r>
              <a:rPr lang="ur-PK" sz="1200" baseline="0" dirty="0">
                <a:latin typeface="Jameel Noori Nastaleeq" panose="02000503000000020004" pitchFamily="2" charset="-78"/>
                <a:cs typeface="Jameel Noori Nastaleeq" panose="02000503000000020004" pitchFamily="2" charset="-78"/>
              </a:rPr>
              <a:t>علامہ نووی ر ح فرماتے ہین اس سے مراد ابلیس کا مرکز ہے یعنی ابلیس کا مرکز سمندر میں ہے۔اب اگر ہم دنیا کے نقشے میں دیکھین تو دو مقامات ہیں جہان کی کہانیان ابھی تک پر اسرار ہین ۔ایک</a:t>
            </a:r>
            <a:r>
              <a:rPr lang="en-US" sz="1200" baseline="0" dirty="0">
                <a:latin typeface="Jameel Noori Nastaleeq" panose="02000503000000020004" pitchFamily="2" charset="-78"/>
                <a:cs typeface="Jameel Noori Nastaleeq" panose="02000503000000020004" pitchFamily="2" charset="-78"/>
              </a:rPr>
              <a:t>Devil Sea</a:t>
            </a:r>
            <a:r>
              <a:rPr lang="ur-PK" sz="1200" baseline="0" dirty="0">
                <a:latin typeface="Jameel Noori Nastaleeq" panose="02000503000000020004" pitchFamily="2" charset="-78"/>
                <a:cs typeface="Jameel Noori Nastaleeq" panose="02000503000000020004" pitchFamily="2" charset="-78"/>
              </a:rPr>
              <a:t> اور دوسرا</a:t>
            </a:r>
            <a:r>
              <a:rPr lang="en-US" sz="1200" baseline="0" dirty="0">
                <a:latin typeface="Jameel Noori Nastaleeq" panose="02000503000000020004" pitchFamily="2" charset="-78"/>
                <a:cs typeface="Jameel Noori Nastaleeq" panose="02000503000000020004" pitchFamily="2" charset="-78"/>
              </a:rPr>
              <a:t> </a:t>
            </a:r>
            <a:r>
              <a:rPr lang="en-US" sz="1200" baseline="0" dirty="0" err="1">
                <a:latin typeface="Jameel Noori Nastaleeq" panose="02000503000000020004" pitchFamily="2" charset="-78"/>
                <a:cs typeface="Jameel Noori Nastaleeq" panose="02000503000000020004" pitchFamily="2" charset="-78"/>
              </a:rPr>
              <a:t>Bermunda</a:t>
            </a:r>
            <a:r>
              <a:rPr lang="en-US" sz="1200" baseline="0" dirty="0">
                <a:latin typeface="Jameel Noori Nastaleeq" panose="02000503000000020004" pitchFamily="2" charset="-78"/>
                <a:cs typeface="Jameel Noori Nastaleeq" panose="02000503000000020004" pitchFamily="2" charset="-78"/>
              </a:rPr>
              <a:t> Triangle</a:t>
            </a:r>
            <a:r>
              <a:rPr lang="ur-PK" sz="1200" baseline="0" dirty="0">
                <a:latin typeface="Jameel Noori Nastaleeq" panose="02000503000000020004" pitchFamily="2" charset="-78"/>
                <a:cs typeface="Jameel Noori Nastaleeq" panose="02000503000000020004" pitchFamily="2" charset="-78"/>
              </a:rPr>
              <a:t>۔۔</a:t>
            </a:r>
          </a:p>
        </p:txBody>
      </p:sp>
      <p:sp>
        <p:nvSpPr>
          <p:cNvPr id="4" name="Slide Number Placeholder 3"/>
          <p:cNvSpPr>
            <a:spLocks noGrp="1"/>
          </p:cNvSpPr>
          <p:nvPr>
            <p:ph type="sldNum" sz="quarter" idx="10"/>
          </p:nvPr>
        </p:nvSpPr>
        <p:spPr/>
        <p:txBody>
          <a:bodyPr/>
          <a:lstStyle/>
          <a:p>
            <a:fld id="{6D258056-8B08-4670-A312-2E7017CCFE2E}" type="slidenum">
              <a:rPr lang="en-US" smtClean="0"/>
              <a:t>18</a:t>
            </a:fld>
            <a:endParaRPr lang="en-US"/>
          </a:p>
        </p:txBody>
      </p:sp>
    </p:spTree>
    <p:extLst>
      <p:ext uri="{BB962C8B-B14F-4D97-AF65-F5344CB8AC3E}">
        <p14:creationId xmlns:p14="http://schemas.microsoft.com/office/powerpoint/2010/main" val="3410343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a:latin typeface="Jameel Noori Nastaleeq" panose="02000503000000020004" pitchFamily="2" charset="-78"/>
                <a:cs typeface="Jameel Noori Nastaleeq" panose="02000503000000020004" pitchFamily="2" charset="-78"/>
              </a:rPr>
              <a:t>رمودہ تکون:برمودہ تکون بحیرہ اوقیانوس میں  واقع ہے۔اس کو </a:t>
            </a:r>
            <a:r>
              <a:rPr lang="en-US" sz="1400" dirty="0">
                <a:latin typeface="Jameel Noori Nastaleeq" panose="02000503000000020004" pitchFamily="2" charset="-78"/>
                <a:cs typeface="Jameel Noori Nastaleeq" panose="02000503000000020004" pitchFamily="2" charset="-78"/>
              </a:rPr>
              <a:t>Devils Triangle</a:t>
            </a:r>
            <a:r>
              <a:rPr lang="ur-PK" sz="1400" dirty="0">
                <a:latin typeface="Jameel Noori Nastaleeq" panose="02000503000000020004" pitchFamily="2" charset="-78"/>
                <a:cs typeface="Jameel Noori Nastaleeq" panose="02000503000000020004" pitchFamily="2" charset="-78"/>
              </a:rPr>
              <a:t> بھی کہا جاتا ہے۔جس کا کل رقبہ1140000</a:t>
            </a:r>
            <a:r>
              <a:rPr lang="ur-PK" sz="1400" baseline="0" dirty="0">
                <a:latin typeface="Jameel Noori Nastaleeq" panose="02000503000000020004" pitchFamily="2" charset="-78"/>
                <a:cs typeface="Jameel Noori Nastaleeq" panose="02000503000000020004" pitchFamily="2" charset="-78"/>
              </a:rPr>
              <a:t> مربع کلو میٹر ہے اتفاق کی بات  یہ ہے کہ اس کا جنوب مغربی سرا</a:t>
            </a:r>
            <a:r>
              <a:rPr lang="en-US" sz="1400" baseline="0" dirty="0">
                <a:latin typeface="Jameel Noori Nastaleeq" panose="02000503000000020004" pitchFamily="2" charset="-78"/>
                <a:cs typeface="Jameel Noori Nastaleeq" panose="02000503000000020004" pitchFamily="2" charset="-78"/>
              </a:rPr>
              <a:t>Miami(</a:t>
            </a:r>
            <a:r>
              <a:rPr lang="en-US" sz="1400" baseline="0" dirty="0" err="1">
                <a:latin typeface="Jameel Noori Nastaleeq" panose="02000503000000020004" pitchFamily="2" charset="-78"/>
                <a:cs typeface="Jameel Noori Nastaleeq" panose="02000503000000020004" pitchFamily="2" charset="-78"/>
              </a:rPr>
              <a:t>florida</a:t>
            </a:r>
            <a:r>
              <a:rPr lang="en-US" sz="1400" baseline="0" dirty="0">
                <a:latin typeface="Jameel Noori Nastaleeq" panose="02000503000000020004" pitchFamily="2" charset="-78"/>
                <a:cs typeface="Jameel Noori Nastaleeq" panose="02000503000000020004" pitchFamily="2" charset="-78"/>
              </a:rPr>
              <a:t>) </a:t>
            </a:r>
            <a:r>
              <a:rPr lang="ur-PK" sz="1400" baseline="0" dirty="0">
                <a:latin typeface="Jameel Noori Nastaleeq" panose="02000503000000020004" pitchFamily="2" charset="-78"/>
                <a:cs typeface="Jameel Noori Nastaleeq" panose="02000503000000020004" pitchFamily="2" charset="-78"/>
              </a:rPr>
              <a:t> سے ملتا ہے اور فلوریڈا کا مطلب ہے"اس خدا کاشہر جس کا انتظار کیا جا رہا ہے"۔۔۔برمودہ تکون  ،یہ نام پہلی مرتبہ1945ء مین پہلی بار ایک کانفرس میں استعمال کیا گیا۔اس سے پہلے اس کوشیطانی جزیرہ کہا جاتا تھا۔ برمودہ تکون میں میں پر اثرار واقعات آج کے نہیں بلکہ کرسٹوفر کولمبس(1506۔1451)جب اس علاقہ سے غذرا تھا  تو اس نے آگ کے گولوں کو سمندر میں داخل ہوتے دیکھا تھا اور اس کا </a:t>
            </a:r>
            <a:r>
              <a:rPr lang="en-US" sz="1400" baseline="0" dirty="0">
                <a:latin typeface="Jameel Noori Nastaleeq" panose="02000503000000020004" pitchFamily="2" charset="-78"/>
                <a:cs typeface="Jameel Noori Nastaleeq" panose="02000503000000020004" pitchFamily="2" charset="-78"/>
              </a:rPr>
              <a:t>Compass</a:t>
            </a:r>
            <a:r>
              <a:rPr lang="ur-PK" sz="1400" baseline="0" dirty="0">
                <a:latin typeface="Jameel Noori Nastaleeq" panose="02000503000000020004" pitchFamily="2" charset="-78"/>
                <a:cs typeface="Jameel Noori Nastaleeq" panose="02000503000000020004" pitchFamily="2" charset="-78"/>
              </a:rPr>
              <a:t> بگیر کسی ظاہری سبب کے خراب ہو گیا تھا۔آگ کے گولے 1955ء میں دوبارہ برمودہ سے نکلتے ہوئے دیکھے گئے۔اس سے پہلے عرب وہاں سے غذرتے تھے مگر اُنہیں کوئ غیر معمولی بات  وہاں نظر نہیں آتی تھی۔۔۔یہاں پر غائب ہونے والے جہازوں کی تعداد اتنی زیادہ ہے کہاس جگہ ان کا احاطہ ممکن نہیں۔۔۔۔۔۔۔مسافر غائب ہوجاتے ہیں اور جہاز ساحل پر صحی سلامت پایا جاتا ہے بلکہ جو جہاز سمندر میں ڈوب جاتے ہیں وہ بھی صحیع صلامت مل جاتے ہیں۔۔28 اگست1915 مین پوری برطانوی رجمنٹ اس تکون کے نام ہو گئی۔بعض حادثوں کے وقت اسجگہ کی سیٹلائٹ سے ریکاڈنگ کی گئی مگر جب ان کو چلایا گیا تو وہ صاف تھیں۔۔</a:t>
            </a:r>
            <a:endParaRPr lang="ur-PK" sz="1400" dirty="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a:latin typeface="Jameel Noori Nastaleeq" panose="02000503000000020004" pitchFamily="2" charset="-78"/>
                <a:cs typeface="Jameel Noori Nastaleeq" panose="02000503000000020004" pitchFamily="2" charset="-78"/>
              </a:rPr>
              <a:t>شیطانی سمندر:اسکو</a:t>
            </a:r>
            <a:r>
              <a:rPr lang="en-US" sz="1400" dirty="0">
                <a:latin typeface="Jameel Noori Nastaleeq" panose="02000503000000020004" pitchFamily="2" charset="-78"/>
                <a:cs typeface="Jameel Noori Nastaleeq" panose="02000503000000020004" pitchFamily="2" charset="-78"/>
              </a:rPr>
              <a:t>Dragon</a:t>
            </a:r>
            <a:r>
              <a:rPr lang="en-US" sz="1400" baseline="0" dirty="0">
                <a:latin typeface="Jameel Noori Nastaleeq" panose="02000503000000020004" pitchFamily="2" charset="-78"/>
                <a:cs typeface="Jameel Noori Nastaleeq" panose="02000503000000020004" pitchFamily="2" charset="-78"/>
              </a:rPr>
              <a:t> Triangle</a:t>
            </a:r>
            <a:r>
              <a:rPr lang="ur-PK" sz="1400" baseline="0" dirty="0">
                <a:latin typeface="Jameel Noori Nastaleeq" panose="02000503000000020004" pitchFamily="2" charset="-78"/>
                <a:cs typeface="Jameel Noori Nastaleeq" panose="02000503000000020004" pitchFamily="2" charset="-78"/>
              </a:rPr>
              <a:t>یا</a:t>
            </a:r>
            <a:r>
              <a:rPr lang="en-US" sz="1400" baseline="0" dirty="0">
                <a:latin typeface="Jameel Noori Nastaleeq" panose="02000503000000020004" pitchFamily="2" charset="-78"/>
                <a:cs typeface="Jameel Noori Nastaleeq" panose="02000503000000020004" pitchFamily="2" charset="-78"/>
              </a:rPr>
              <a:t>Devil Sea</a:t>
            </a:r>
            <a:r>
              <a:rPr lang="ur-PK" sz="1400" baseline="0" dirty="0">
                <a:latin typeface="Jameel Noori Nastaleeq" panose="02000503000000020004" pitchFamily="2" charset="-78"/>
                <a:cs typeface="Jameel Noori Nastaleeq" panose="02000503000000020004" pitchFamily="2" charset="-78"/>
              </a:rPr>
              <a:t> کہتے ہین۔جاپانی لوگ </a:t>
            </a:r>
            <a:r>
              <a:rPr lang="en-US" sz="1400" baseline="0" dirty="0">
                <a:latin typeface="Jameel Noori Nastaleeq" panose="02000503000000020004" pitchFamily="2" charset="-78"/>
                <a:cs typeface="Jameel Noori Nastaleeq" panose="02000503000000020004" pitchFamily="2" charset="-78"/>
              </a:rPr>
              <a:t>Ma.no </a:t>
            </a:r>
            <a:r>
              <a:rPr lang="en-US" sz="1400" baseline="0" dirty="0" err="1">
                <a:latin typeface="Jameel Noori Nastaleeq" panose="02000503000000020004" pitchFamily="2" charset="-78"/>
                <a:cs typeface="Jameel Noori Nastaleeq" panose="02000503000000020004" pitchFamily="2" charset="-78"/>
              </a:rPr>
              <a:t>umi</a:t>
            </a:r>
            <a:r>
              <a:rPr lang="ur-PK" sz="1400" baseline="0" dirty="0">
                <a:latin typeface="Jameel Noori Nastaleeq" panose="02000503000000020004" pitchFamily="2" charset="-78"/>
                <a:cs typeface="Jameel Noori Nastaleeq" panose="02000503000000020004" pitchFamily="2" charset="-78"/>
              </a:rPr>
              <a:t>کہتے ہیں  جس کے معنی  شیطان کا سمندر کے  ہیں۔ یہ علاقہ بحرالکاہل میں جاپان اور فلپائن کے علاقے میں ہے۔ اس کی پر اثرار کہانیاں  برمودہ سے بھی  زیادہ ہیں۔1952۔1954 کے دوران جاپان کے  پانچ بڑے فوجی جہاز غائب ہوئے ہیں۔افراد کی تعداد700 تھیاس واقع کے بعد جاپانی حکومت نے تحقیقی جہاز بھیجا جس میں 100</a:t>
            </a:r>
            <a:r>
              <a:rPr lang="en-US" sz="1400" baseline="0" dirty="0">
                <a:latin typeface="Jameel Noori Nastaleeq" panose="02000503000000020004" pitchFamily="2" charset="-78"/>
                <a:cs typeface="Jameel Noori Nastaleeq" panose="02000503000000020004" pitchFamily="2" charset="-78"/>
              </a:rPr>
              <a:t>Scientist </a:t>
            </a:r>
            <a:r>
              <a:rPr lang="ur-PK" sz="1400" baseline="0" dirty="0">
                <a:latin typeface="Jameel Noori Nastaleeq" panose="02000503000000020004" pitchFamily="2" charset="-78"/>
                <a:cs typeface="Jameel Noori Nastaleeq" panose="02000503000000020004" pitchFamily="2" charset="-78"/>
              </a:rPr>
              <a:t>سوار تھے یہ جہاز بھی گائب ہو گیا۔اس واقعہ کے بعد  اس جگہ کو </a:t>
            </a:r>
            <a:r>
              <a:rPr lang="en-US" sz="1400" baseline="0" dirty="0">
                <a:latin typeface="Jameel Noori Nastaleeq" panose="02000503000000020004" pitchFamily="2" charset="-78"/>
                <a:cs typeface="Jameel Noori Nastaleeq" panose="02000503000000020004" pitchFamily="2" charset="-78"/>
              </a:rPr>
              <a:t>Danger Zone</a:t>
            </a:r>
            <a:r>
              <a:rPr lang="ur-PK" sz="1400" baseline="0" dirty="0">
                <a:latin typeface="Jameel Noori Nastaleeq" panose="02000503000000020004" pitchFamily="2" charset="-78"/>
                <a:cs typeface="Jameel Noori Nastaleeq" panose="02000503000000020004" pitchFamily="2" charset="-78"/>
              </a:rPr>
              <a:t> قرار دے دیا گیا(</a:t>
            </a:r>
            <a:r>
              <a:rPr lang="en-US" sz="1400" baseline="0" dirty="0">
                <a:latin typeface="Jameel Noori Nastaleeq" panose="02000503000000020004" pitchFamily="2" charset="-78"/>
                <a:cs typeface="Jameel Noori Nastaleeq" panose="02000503000000020004" pitchFamily="2" charset="-78"/>
              </a:rPr>
              <a:t>The Dragon Triangle by Charles Berlitz 1989</a:t>
            </a:r>
            <a:r>
              <a:rPr lang="ur-PK" sz="1400" baseline="0" dirty="0">
                <a:latin typeface="Jameel Noori Nastaleeq" panose="02000503000000020004" pitchFamily="2" charset="-78"/>
                <a:cs typeface="Jameel Noori Nastaleeq" panose="02000503000000020004" pitchFamily="2" charset="-78"/>
              </a:rPr>
              <a:t>) صرف یہی نہیں بلکہ</a:t>
            </a:r>
            <a:r>
              <a:rPr lang="en-US" sz="1400" baseline="0" dirty="0">
                <a:latin typeface="Jameel Noori Nastaleeq" panose="02000503000000020004" pitchFamily="2" charset="-78"/>
                <a:cs typeface="Jameel Noori Nastaleeq" panose="02000503000000020004" pitchFamily="2" charset="-78"/>
              </a:rPr>
              <a:t>Atomic Submarines</a:t>
            </a:r>
            <a:r>
              <a:rPr lang="ur-PK" sz="1400" baseline="0" dirty="0">
                <a:latin typeface="Jameel Noori Nastaleeq" panose="02000503000000020004" pitchFamily="2" charset="-78"/>
                <a:cs typeface="Jameel Noori Nastaleeq" panose="02000503000000020004" pitchFamily="2" charset="-78"/>
              </a:rPr>
              <a:t> بھی گائب ہوگئیں۔(</a:t>
            </a:r>
            <a:r>
              <a:rPr lang="en-US" sz="1400" baseline="0" dirty="0">
                <a:latin typeface="Jameel Noori Nastaleeq" panose="02000503000000020004" pitchFamily="2" charset="-78"/>
                <a:cs typeface="Jameel Noori Nastaleeq" panose="02000503000000020004" pitchFamily="2" charset="-78"/>
              </a:rPr>
              <a:t>Charles Berlitz</a:t>
            </a:r>
            <a:r>
              <a:rPr lang="ur-PK" sz="1400" baseline="0" dirty="0">
                <a:latin typeface="Jameel Noori Nastaleeq" panose="02000503000000020004" pitchFamily="2" charset="-78"/>
                <a:cs typeface="Jameel Noori Nastaleeq" panose="02000503000000020004" pitchFamily="2" charset="-78"/>
              </a:rPr>
              <a:t>)</a:t>
            </a:r>
            <a:endParaRPr lang="ur-PK" sz="1400" dirty="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a:latin typeface="Jameel Noori Nastaleeq" panose="02000503000000020004" pitchFamily="2" charset="-78"/>
                <a:cs typeface="Jameel Noori Nastaleeq" panose="02000503000000020004" pitchFamily="2" charset="-78"/>
              </a:rPr>
              <a:t>برمودہ تکون یا شیطانی سمدنر:دیکھا جائے توبرمودہ تکون اور</a:t>
            </a:r>
            <a:r>
              <a:rPr lang="ur-PK" sz="1400" baseline="0" dirty="0">
                <a:latin typeface="Jameel Noori Nastaleeq" panose="02000503000000020004" pitchFamily="2" charset="-78"/>
                <a:cs typeface="Jameel Noori Nastaleeq" panose="02000503000000020004" pitchFamily="2" charset="-78"/>
              </a:rPr>
              <a:t>ڈریگن </a:t>
            </a:r>
            <a:r>
              <a:rPr lang="ur-PK" sz="1400" dirty="0">
                <a:latin typeface="Jameel Noori Nastaleeq" panose="02000503000000020004" pitchFamily="2" charset="-78"/>
                <a:cs typeface="Jameel Noori Nastaleeq" panose="02000503000000020004" pitchFamily="2" charset="-78"/>
              </a:rPr>
              <a:t> سمندر</a:t>
            </a:r>
            <a:r>
              <a:rPr lang="ur-PK" sz="1400" baseline="0" dirty="0">
                <a:latin typeface="Jameel Noori Nastaleeq" panose="02000503000000020004" pitchFamily="2" charset="-78"/>
                <a:cs typeface="Jameel Noori Nastaleeq" panose="02000503000000020004" pitchFamily="2" charset="-78"/>
              </a:rPr>
              <a:t> پر ہی واقع ہیں اور اپنے لشکروں کے ذریعے لوگوں کو فتنے میں مبتلا کر رہے ہیں کیونکہ یہ بات تو واضح ہے کہ جو ٹیکنالوجی ان جگہوں پر استعمال ہو رہی ہے انسان اس سے کوسوں دور ہے۔۔حیث میں ہے کہ"  یہ طیبہ ہے اور دجال مشرق مین" اور ڈریگن تکون جزیرہ عرب کے ممشرق میں ہی  واقع ہے۔اب سوال یہ ہے کہ دجال کہاں سے بیٹھ کر اپنے چیلوں کو احکامات دے رہا ہے۔ برمودہ سے یا ڈریگن سے؟۔۔اسھوالے سے مصری محقق محمد عیسیٰ داؤد جنہوں نے دجال کے حوالے سے بڑی تحقیق کی ہے اور ان جگہوں پر گئے ہیں جہاں سے دجال کاتعلق  ہے۔وہ لکھتے ہیں کہ پہلے دجال بحرالکاہل کے ان ویران جزیروں پر قید تھا۔حضورﷺ کی وفات کے بعد اسے بیڑیوں سے تو رہائی مل گئی ہے ۔وہ زنجیروں سے آزاد ہو گیا ہے۔اور اپنے خروج  کی راہ ہموار کر رہا ہے۔لیکن اسے ابھی خروج کی اجا زت نہیں ملی۔لہذا وہ شیطانی سمندر سے شیطانی تکون تک رابطے میں ہے۔ جس کے قریب شیطانی تہذیب پروان چڑھکر نکتہ عروج پر پہنچنے والی ہےواللہ ا علم(مثلث برمودہ ازعیسیٰ داؤد)</a:t>
            </a:r>
          </a:p>
          <a:p>
            <a:pPr marL="0" marR="0" lvl="0" indent="0" algn="r" defTabSz="914400" rtl="1" eaLnBrk="1" fontAlgn="auto" latinLnBrk="0" hangingPunct="1">
              <a:lnSpc>
                <a:spcPct val="100000"/>
              </a:lnSpc>
              <a:spcBef>
                <a:spcPts val="0"/>
              </a:spcBef>
              <a:spcAft>
                <a:spcPts val="0"/>
              </a:spcAft>
              <a:buClrTx/>
              <a:buSzTx/>
              <a:buFontTx/>
              <a:buNone/>
              <a:tabLst/>
              <a:defRPr/>
            </a:pPr>
            <a:endParaRPr lang="ur-PK" sz="1400" dirty="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ur-PK" sz="1400" dirty="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ur-PK" sz="1400" dirty="0">
              <a:latin typeface="Jameel Noori Nastaleeq" panose="02000503000000020004" pitchFamily="2" charset="-78"/>
              <a:cs typeface="Jameel Noori Nastaleeq" panose="02000503000000020004" pitchFamily="2" charset="-78"/>
            </a:endParaRPr>
          </a:p>
          <a:p>
            <a:pPr algn="r" rtl="1"/>
            <a:endParaRPr lang="en-US" sz="1400" dirty="0"/>
          </a:p>
        </p:txBody>
      </p:sp>
      <p:sp>
        <p:nvSpPr>
          <p:cNvPr id="4" name="Slide Number Placeholder 3"/>
          <p:cNvSpPr>
            <a:spLocks noGrp="1"/>
          </p:cNvSpPr>
          <p:nvPr>
            <p:ph type="sldNum" sz="quarter" idx="10"/>
          </p:nvPr>
        </p:nvSpPr>
        <p:spPr/>
        <p:txBody>
          <a:bodyPr/>
          <a:lstStyle/>
          <a:p>
            <a:fld id="{6D258056-8B08-4670-A312-2E7017CCFE2E}" type="slidenum">
              <a:rPr lang="en-US" smtClean="0"/>
              <a:t>19</a:t>
            </a:fld>
            <a:endParaRPr lang="en-US"/>
          </a:p>
        </p:txBody>
      </p:sp>
    </p:spTree>
    <p:extLst>
      <p:ext uri="{BB962C8B-B14F-4D97-AF65-F5344CB8AC3E}">
        <p14:creationId xmlns:p14="http://schemas.microsoft.com/office/powerpoint/2010/main" val="491216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1200" dirty="0">
                <a:solidFill>
                  <a:srgbClr val="0070C0"/>
                </a:solidFill>
                <a:latin typeface="Jameel Noori Nastaleeq" panose="02000503000000020004" pitchFamily="2" charset="-78"/>
                <a:cs typeface="Jameel Noori Nastaleeq" panose="02000503000000020004" pitchFamily="2" charset="-78"/>
              </a:rPr>
              <a:t>دجال کی سواری:تین دن کا شرعی سفر 48 میل ہے جو تقریباً 82 کلو میٹر بنتا ہے۔۔اور ایک قدم یعنی ایک سیکنڈ۔اسطرح دجال کی سواری کی رفتار تقریباً295200 کلو میٹر یفی</a:t>
            </a:r>
            <a:r>
              <a:rPr lang="ur-PK" sz="1200" baseline="0" dirty="0">
                <a:solidFill>
                  <a:srgbClr val="0070C0"/>
                </a:solidFill>
                <a:latin typeface="Jameel Noori Nastaleeq" panose="02000503000000020004" pitchFamily="2" charset="-78"/>
                <a:cs typeface="Jameel Noori Nastaleeq" panose="02000503000000020004" pitchFamily="2" charset="-78"/>
              </a:rPr>
              <a:t> گھنٹہ یا 82 کلو میٹر فی سیکنڈ ہو گی(راقم)</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200" baseline="0" dirty="0">
                <a:solidFill>
                  <a:srgbClr val="0070C0"/>
                </a:solidFill>
                <a:latin typeface="Jameel Noori Nastaleeq" panose="02000503000000020004" pitchFamily="2" charset="-78"/>
                <a:cs typeface="Jameel Noori Nastaleeq" panose="02000503000000020004" pitchFamily="2" charset="-78"/>
              </a:rPr>
              <a:t> </a:t>
            </a:r>
            <a:r>
              <a:rPr lang="ur-PK" sz="1200" dirty="0">
                <a:solidFill>
                  <a:srgbClr val="0070C0"/>
                </a:solidFill>
                <a:latin typeface="Jameel Noori Nastaleeq" panose="02000503000000020004" pitchFamily="2" charset="-78"/>
                <a:cs typeface="Jameel Noori Nastaleeq" panose="02000503000000020004" pitchFamily="2" charset="-78"/>
              </a:rPr>
              <a:t> </a:t>
            </a:r>
            <a:r>
              <a:rPr lang="en-US" sz="1200" dirty="0">
                <a:solidFill>
                  <a:srgbClr val="0070C0"/>
                </a:solidFill>
                <a:latin typeface="Jameel Noori Nastaleeq" panose="02000503000000020004" pitchFamily="2" charset="-78"/>
                <a:cs typeface="Jameel Noori Nastaleeq" panose="02000503000000020004" pitchFamily="2" charset="-78"/>
              </a:rPr>
              <a:t>UFO</a:t>
            </a:r>
            <a:r>
              <a:rPr lang="ur-PK" sz="1200" dirty="0">
                <a:solidFill>
                  <a:srgbClr val="0070C0"/>
                </a:solidFill>
                <a:latin typeface="Jameel Noori Nastaleeq" panose="02000503000000020004" pitchFamily="2" charset="-78"/>
                <a:cs typeface="Jameel Noori Nastaleeq" panose="02000503000000020004" pitchFamily="2" charset="-78"/>
              </a:rPr>
              <a:t> یااُڑن طشتری:اسحوالے سے بھی بہت پراثرار کہانیاں مشہور</a:t>
            </a:r>
            <a:r>
              <a:rPr lang="ur-PK" sz="1200" baseline="0" dirty="0">
                <a:solidFill>
                  <a:srgbClr val="0070C0"/>
                </a:solidFill>
                <a:latin typeface="Jameel Noori Nastaleeq" panose="02000503000000020004" pitchFamily="2" charset="-78"/>
                <a:cs typeface="Jameel Noori Nastaleeq" panose="02000503000000020004" pitchFamily="2" charset="-78"/>
              </a:rPr>
              <a:t> ہیں ۔اسکی رفتار کے بارے میں کوئ حتمی بات نہیں کی جاسکتی ۔کیونکہ جو رفتار بتائ جاتی ہے وہ 100 سے 700 کلو میٹر  فی سیکنڈ بتائ جاتی ہے۔ </a:t>
            </a:r>
            <a:r>
              <a:rPr lang="en-US" sz="1200" baseline="0" dirty="0">
                <a:solidFill>
                  <a:srgbClr val="0070C0"/>
                </a:solidFill>
                <a:latin typeface="Jameel Noori Nastaleeq" panose="02000503000000020004" pitchFamily="2" charset="-78"/>
                <a:cs typeface="Jameel Noori Nastaleeq" panose="02000503000000020004" pitchFamily="2" charset="-78"/>
              </a:rPr>
              <a:t>U F O</a:t>
            </a:r>
            <a:r>
              <a:rPr lang="ur-PK" sz="1200" baseline="0" dirty="0">
                <a:solidFill>
                  <a:srgbClr val="0070C0"/>
                </a:solidFill>
                <a:latin typeface="Jameel Noori Nastaleeq" panose="02000503000000020004" pitchFamily="2" charset="-78"/>
                <a:cs typeface="Jameel Noori Nastaleeq" panose="02000503000000020004" pitchFamily="2" charset="-78"/>
              </a:rPr>
              <a:t> کو</a:t>
            </a:r>
            <a:r>
              <a:rPr lang="en-US" sz="1200" baseline="0" dirty="0">
                <a:solidFill>
                  <a:srgbClr val="0070C0"/>
                </a:solidFill>
                <a:latin typeface="Jameel Noori Nastaleeq" panose="02000503000000020004" pitchFamily="2" charset="-78"/>
                <a:cs typeface="Jameel Noori Nastaleeq" panose="02000503000000020004" pitchFamily="2" charset="-78"/>
              </a:rPr>
              <a:t>Wright Brother </a:t>
            </a:r>
            <a:r>
              <a:rPr lang="en-US" sz="1200" baseline="0" dirty="0" err="1">
                <a:solidFill>
                  <a:srgbClr val="0070C0"/>
                </a:solidFill>
                <a:latin typeface="Jameel Noori Nastaleeq" panose="02000503000000020004" pitchFamily="2" charset="-78"/>
                <a:cs typeface="Jameel Noori Nastaleeq" panose="02000503000000020004" pitchFamily="2" charset="-78"/>
              </a:rPr>
              <a:t>ky</a:t>
            </a:r>
            <a:r>
              <a:rPr lang="en-US" sz="1200" baseline="0" dirty="0">
                <a:solidFill>
                  <a:srgbClr val="0070C0"/>
                </a:solidFill>
                <a:latin typeface="Jameel Noori Nastaleeq" panose="02000503000000020004" pitchFamily="2" charset="-78"/>
                <a:cs typeface="Jameel Noori Nastaleeq" panose="02000503000000020004" pitchFamily="2" charset="-78"/>
              </a:rPr>
              <a:t> </a:t>
            </a:r>
            <a:r>
              <a:rPr lang="en-US" sz="1200" baseline="0" dirty="0" err="1">
                <a:solidFill>
                  <a:srgbClr val="0070C0"/>
                </a:solidFill>
                <a:latin typeface="Jameel Noori Nastaleeq" panose="02000503000000020004" pitchFamily="2" charset="-78"/>
                <a:cs typeface="Jameel Noori Nastaleeq" panose="02000503000000020004" pitchFamily="2" charset="-78"/>
              </a:rPr>
              <a:t>joaz</a:t>
            </a:r>
            <a:r>
              <a:rPr lang="en-US" sz="1200" baseline="0" dirty="0">
                <a:solidFill>
                  <a:srgbClr val="0070C0"/>
                </a:solidFill>
                <a:latin typeface="Jameel Noori Nastaleeq" panose="02000503000000020004" pitchFamily="2" charset="-78"/>
                <a:cs typeface="Jameel Noori Nastaleeq" panose="02000503000000020004" pitchFamily="2" charset="-78"/>
              </a:rPr>
              <a:t> </a:t>
            </a:r>
            <a:r>
              <a:rPr lang="en-US" sz="1200" baseline="0" dirty="0" err="1">
                <a:solidFill>
                  <a:srgbClr val="0070C0"/>
                </a:solidFill>
                <a:latin typeface="Jameel Noori Nastaleeq" panose="02000503000000020004" pitchFamily="2" charset="-78"/>
                <a:cs typeface="Jameel Noori Nastaleeq" panose="02000503000000020004" pitchFamily="2" charset="-78"/>
              </a:rPr>
              <a:t>bnany</a:t>
            </a:r>
            <a:r>
              <a:rPr lang="en-US" sz="1200" baseline="0" dirty="0">
                <a:solidFill>
                  <a:srgbClr val="0070C0"/>
                </a:solidFill>
                <a:latin typeface="Jameel Noori Nastaleeq" panose="02000503000000020004" pitchFamily="2" charset="-78"/>
                <a:cs typeface="Jameel Noori Nastaleeq" panose="02000503000000020004" pitchFamily="2" charset="-78"/>
              </a:rPr>
              <a:t> </a:t>
            </a:r>
            <a:r>
              <a:rPr lang="en-US" sz="1200" baseline="0" dirty="0" err="1">
                <a:solidFill>
                  <a:srgbClr val="0070C0"/>
                </a:solidFill>
                <a:latin typeface="Jameel Noori Nastaleeq" panose="02000503000000020004" pitchFamily="2" charset="-78"/>
                <a:cs typeface="Jameel Noori Nastaleeq" panose="02000503000000020004" pitchFamily="2" charset="-78"/>
              </a:rPr>
              <a:t>sy</a:t>
            </a:r>
            <a:r>
              <a:rPr lang="en-US" sz="1200" baseline="0" dirty="0">
                <a:solidFill>
                  <a:srgbClr val="0070C0"/>
                </a:solidFill>
                <a:latin typeface="Jameel Noori Nastaleeq" panose="02000503000000020004" pitchFamily="2" charset="-78"/>
                <a:cs typeface="Jameel Noori Nastaleeq" panose="02000503000000020004" pitchFamily="2" charset="-78"/>
              </a:rPr>
              <a:t> 35 </a:t>
            </a:r>
            <a:r>
              <a:rPr lang="en-US" sz="1200" baseline="0" dirty="0" err="1">
                <a:solidFill>
                  <a:srgbClr val="0070C0"/>
                </a:solidFill>
                <a:latin typeface="Jameel Noori Nastaleeq" panose="02000503000000020004" pitchFamily="2" charset="-78"/>
                <a:cs typeface="Jameel Noori Nastaleeq" panose="02000503000000020004" pitchFamily="2" charset="-78"/>
              </a:rPr>
              <a:t>sal</a:t>
            </a:r>
            <a:r>
              <a:rPr lang="en-US" sz="1200" baseline="0" dirty="0">
                <a:solidFill>
                  <a:srgbClr val="0070C0"/>
                </a:solidFill>
                <a:latin typeface="Jameel Noori Nastaleeq" panose="02000503000000020004" pitchFamily="2" charset="-78"/>
                <a:cs typeface="Jameel Noori Nastaleeq" panose="02000503000000020004" pitchFamily="2" charset="-78"/>
              </a:rPr>
              <a:t> poly19 aktwbr1805 </a:t>
            </a:r>
            <a:r>
              <a:rPr lang="en-US" sz="1200" baseline="0" dirty="0" err="1">
                <a:solidFill>
                  <a:srgbClr val="0070C0"/>
                </a:solidFill>
                <a:latin typeface="Jameel Noori Nastaleeq" panose="02000503000000020004" pitchFamily="2" charset="-78"/>
                <a:cs typeface="Jameel Noori Nastaleeq" panose="02000503000000020004" pitchFamily="2" charset="-78"/>
              </a:rPr>
              <a:t>miN</a:t>
            </a:r>
            <a:r>
              <a:rPr lang="en-US" sz="1200" baseline="0" dirty="0">
                <a:solidFill>
                  <a:srgbClr val="0070C0"/>
                </a:solidFill>
                <a:latin typeface="Jameel Noori Nastaleeq" panose="02000503000000020004" pitchFamily="2" charset="-78"/>
                <a:cs typeface="Jameel Noori Nastaleeq" panose="02000503000000020004" pitchFamily="2" charset="-78"/>
              </a:rPr>
              <a:t> </a:t>
            </a:r>
            <a:r>
              <a:rPr lang="en-US" sz="1200" baseline="0" dirty="0" err="1">
                <a:solidFill>
                  <a:srgbClr val="0070C0"/>
                </a:solidFill>
                <a:latin typeface="Jameel Noori Nastaleeq" panose="02000503000000020004" pitchFamily="2" charset="-78"/>
                <a:cs typeface="Jameel Noori Nastaleeq" panose="02000503000000020004" pitchFamily="2" charset="-78"/>
              </a:rPr>
              <a:t>bhi</a:t>
            </a:r>
            <a:r>
              <a:rPr lang="en-US" sz="1200" baseline="0" dirty="0">
                <a:solidFill>
                  <a:srgbClr val="0070C0"/>
                </a:solidFill>
                <a:latin typeface="Jameel Noori Nastaleeq" panose="02000503000000020004" pitchFamily="2" charset="-78"/>
                <a:cs typeface="Jameel Noori Nastaleeq" panose="02000503000000020004" pitchFamily="2" charset="-78"/>
              </a:rPr>
              <a:t> </a:t>
            </a:r>
            <a:r>
              <a:rPr lang="en-US" sz="1200" baseline="0" dirty="0" err="1">
                <a:solidFill>
                  <a:srgbClr val="0070C0"/>
                </a:solidFill>
                <a:latin typeface="Jameel Noori Nastaleeq" panose="02000503000000020004" pitchFamily="2" charset="-78"/>
                <a:cs typeface="Jameel Noori Nastaleeq" panose="02000503000000020004" pitchFamily="2" charset="-78"/>
              </a:rPr>
              <a:t>dikha</a:t>
            </a:r>
            <a:r>
              <a:rPr lang="en-US" sz="1200" baseline="0" dirty="0">
                <a:solidFill>
                  <a:srgbClr val="0070C0"/>
                </a:solidFill>
                <a:latin typeface="Jameel Noori Nastaleeq" panose="02000503000000020004" pitchFamily="2" charset="-78"/>
                <a:cs typeface="Jameel Noori Nastaleeq" panose="02000503000000020004" pitchFamily="2" charset="-78"/>
              </a:rPr>
              <a:t> </a:t>
            </a:r>
            <a:r>
              <a:rPr lang="en-US" sz="1200" baseline="0" dirty="0" err="1">
                <a:solidFill>
                  <a:srgbClr val="0070C0"/>
                </a:solidFill>
                <a:latin typeface="Jameel Noori Nastaleeq" panose="02000503000000020004" pitchFamily="2" charset="-78"/>
                <a:cs typeface="Jameel Noori Nastaleeq" panose="02000503000000020004" pitchFamily="2" charset="-78"/>
              </a:rPr>
              <a:t>gia</a:t>
            </a:r>
            <a:r>
              <a:rPr lang="ur-PK" sz="1200" baseline="0" dirty="0">
                <a:solidFill>
                  <a:srgbClr val="0070C0"/>
                </a:solidFill>
                <a:latin typeface="Jameel Noori Nastaleeq" panose="02000503000000020004" pitchFamily="2" charset="-78"/>
                <a:cs typeface="Jameel Noori Nastaleeq" panose="02000503000000020004" pitchFamily="2" charset="-78"/>
              </a:rPr>
              <a:t>(</a:t>
            </a:r>
            <a:r>
              <a:rPr lang="en-US" sz="1200" baseline="0" dirty="0" err="1">
                <a:solidFill>
                  <a:srgbClr val="0070C0"/>
                </a:solidFill>
                <a:latin typeface="Jameel Noori Nastaleeq" panose="02000503000000020004" pitchFamily="2" charset="-78"/>
                <a:cs typeface="Jameel Noori Nastaleeq" panose="02000503000000020004" pitchFamily="2" charset="-78"/>
              </a:rPr>
              <a:t>Befor</a:t>
            </a:r>
            <a:r>
              <a:rPr lang="en-US" sz="1200" baseline="0" dirty="0">
                <a:solidFill>
                  <a:srgbClr val="0070C0"/>
                </a:solidFill>
                <a:latin typeface="Jameel Noori Nastaleeq" panose="02000503000000020004" pitchFamily="2" charset="-78"/>
                <a:cs typeface="Jameel Noori Nastaleeq" panose="02000503000000020004" pitchFamily="2" charset="-78"/>
              </a:rPr>
              <a:t> the </a:t>
            </a:r>
            <a:r>
              <a:rPr lang="en-US" sz="1200" baseline="0" dirty="0" err="1">
                <a:solidFill>
                  <a:srgbClr val="0070C0"/>
                </a:solidFill>
                <a:latin typeface="Jameel Noori Nastaleeq" panose="02000503000000020004" pitchFamily="2" charset="-78"/>
                <a:cs typeface="Jameel Noori Nastaleeq" panose="02000503000000020004" pitchFamily="2" charset="-78"/>
              </a:rPr>
              <a:t>writh</a:t>
            </a:r>
            <a:r>
              <a:rPr lang="en-US" sz="1200" baseline="0" dirty="0">
                <a:solidFill>
                  <a:srgbClr val="0070C0"/>
                </a:solidFill>
                <a:latin typeface="Jameel Noori Nastaleeq" panose="02000503000000020004" pitchFamily="2" charset="-78"/>
                <a:cs typeface="Jameel Noori Nastaleeq" panose="02000503000000020004" pitchFamily="2" charset="-78"/>
              </a:rPr>
              <a:t> </a:t>
            </a:r>
            <a:r>
              <a:rPr lang="en-US" sz="1200" baseline="0" dirty="0" err="1">
                <a:solidFill>
                  <a:srgbClr val="0070C0"/>
                </a:solidFill>
                <a:latin typeface="Jameel Noori Nastaleeq" panose="02000503000000020004" pitchFamily="2" charset="-78"/>
                <a:cs typeface="Jameel Noori Nastaleeq" panose="02000503000000020004" pitchFamily="2" charset="-78"/>
              </a:rPr>
              <a:t>brothers..there</a:t>
            </a:r>
            <a:r>
              <a:rPr lang="en-US" sz="1200" baseline="0" dirty="0">
                <a:solidFill>
                  <a:srgbClr val="0070C0"/>
                </a:solidFill>
                <a:latin typeface="Jameel Noori Nastaleeq" panose="02000503000000020004" pitchFamily="2" charset="-78"/>
                <a:cs typeface="Jameel Noori Nastaleeq" panose="02000503000000020004" pitchFamily="2" charset="-78"/>
              </a:rPr>
              <a:t> were u f </a:t>
            </a:r>
            <a:r>
              <a:rPr lang="en-US" sz="1200" baseline="0" dirty="0" err="1">
                <a:solidFill>
                  <a:srgbClr val="0070C0"/>
                </a:solidFill>
                <a:latin typeface="Jameel Noori Nastaleeq" panose="02000503000000020004" pitchFamily="2" charset="-78"/>
                <a:cs typeface="Jameel Noori Nastaleeq" panose="02000503000000020004" pitchFamily="2" charset="-78"/>
              </a:rPr>
              <a:t>o,s</a:t>
            </a:r>
            <a:r>
              <a:rPr lang="en-US" sz="1200" baseline="0" dirty="0">
                <a:solidFill>
                  <a:srgbClr val="0070C0"/>
                </a:solidFill>
                <a:latin typeface="Jameel Noori Nastaleeq" panose="02000503000000020004" pitchFamily="2" charset="-78"/>
                <a:cs typeface="Jameel Noori Nastaleeq" panose="02000503000000020004" pitchFamily="2" charset="-78"/>
              </a:rPr>
              <a:t> by .j Booths</a:t>
            </a:r>
            <a:r>
              <a:rPr lang="ur-PK" sz="1200" baseline="0" dirty="0">
                <a:solidFill>
                  <a:srgbClr val="0070C0"/>
                </a:solidFill>
                <a:latin typeface="Jameel Noori Nastaleeq" panose="02000503000000020004" pitchFamily="2" charset="-78"/>
                <a:cs typeface="Jameel Noori Nastaleeq" panose="02000503000000020004" pitchFamily="2" charset="-78"/>
              </a:rPr>
              <a:t>)  تقریباً1،20،000 افراد  اُڑن تشتری کو دیکھ چکے ہیں  جن میں39 ویں امریکی صدر جمی کارٹر بھی شامل ہیں۔۔34 ویں امریکی صدر</a:t>
            </a:r>
            <a:r>
              <a:rPr lang="en-US" sz="1200" baseline="0" dirty="0">
                <a:solidFill>
                  <a:srgbClr val="0070C0"/>
                </a:solidFill>
                <a:latin typeface="Jameel Noori Nastaleeq" panose="02000503000000020004" pitchFamily="2" charset="-78"/>
                <a:cs typeface="Jameel Noori Nastaleeq" panose="02000503000000020004" pitchFamily="2" charset="-78"/>
              </a:rPr>
              <a:t>Dwight D </a:t>
            </a:r>
            <a:r>
              <a:rPr lang="en-US" sz="1200" baseline="0" dirty="0" err="1">
                <a:solidFill>
                  <a:srgbClr val="0070C0"/>
                </a:solidFill>
                <a:latin typeface="Jameel Noori Nastaleeq" panose="02000503000000020004" pitchFamily="2" charset="-78"/>
                <a:cs typeface="Jameel Noori Nastaleeq" panose="02000503000000020004" pitchFamily="2" charset="-78"/>
              </a:rPr>
              <a:t>Eisen</a:t>
            </a:r>
            <a:r>
              <a:rPr lang="en-US" sz="1200" baseline="0" dirty="0">
                <a:solidFill>
                  <a:srgbClr val="0070C0"/>
                </a:solidFill>
                <a:latin typeface="Jameel Noori Nastaleeq" panose="02000503000000020004" pitchFamily="2" charset="-78"/>
                <a:cs typeface="Jameel Noori Nastaleeq" panose="02000503000000020004" pitchFamily="2" charset="-78"/>
              </a:rPr>
              <a:t> </a:t>
            </a:r>
            <a:r>
              <a:rPr lang="en-US" sz="1200" baseline="0" dirty="0" err="1">
                <a:solidFill>
                  <a:srgbClr val="0070C0"/>
                </a:solidFill>
                <a:latin typeface="Jameel Noori Nastaleeq" panose="02000503000000020004" pitchFamily="2" charset="-78"/>
                <a:cs typeface="Jameel Noori Nastaleeq" panose="02000503000000020004" pitchFamily="2" charset="-78"/>
              </a:rPr>
              <a:t>Hower</a:t>
            </a:r>
            <a:r>
              <a:rPr lang="ur-PK" sz="1200" baseline="0" dirty="0">
                <a:solidFill>
                  <a:srgbClr val="0070C0"/>
                </a:solidFill>
                <a:latin typeface="Jameel Noori Nastaleeq" panose="02000503000000020004" pitchFamily="2" charset="-78"/>
                <a:cs typeface="Jameel Noori Nastaleeq" panose="02000503000000020004" pitchFamily="2" charset="-78"/>
              </a:rPr>
              <a:t> نے اڑن تشتری  والوں سے ملاقات بھی کی  ہے وہ بھی امریک ایر بیس پر۔ کچھ لوگوں کو اۃڑن تشتری والوں نے اغوا بھی کیا ہے جو بعد میں چھوڑ دیے۔اڑن تشتری کافی دفعہ ھادثوں کا شکار ہو کر نیثے بھی گر چکی ہے۔جسکی تحقیقاتی رپورٹ کو کبھی پیش نہیں کیا گیا۔(پروجیکٹ بلو بُک1952) جو کہ </a:t>
            </a:r>
            <a:r>
              <a:rPr lang="en-US" sz="1200" baseline="0" dirty="0">
                <a:solidFill>
                  <a:srgbClr val="0070C0"/>
                </a:solidFill>
                <a:latin typeface="Jameel Noori Nastaleeq" panose="02000503000000020004" pitchFamily="2" charset="-78"/>
                <a:cs typeface="Jameel Noori Nastaleeq" panose="02000503000000020004" pitchFamily="2" charset="-78"/>
              </a:rPr>
              <a:t>UFO</a:t>
            </a:r>
            <a:r>
              <a:rPr lang="ur-PK" sz="1200" baseline="0" dirty="0">
                <a:solidFill>
                  <a:srgbClr val="0070C0"/>
                </a:solidFill>
                <a:latin typeface="Jameel Noori Nastaleeq" panose="02000503000000020004" pitchFamily="2" charset="-78"/>
                <a:cs typeface="Jameel Noori Nastaleeq" panose="02000503000000020004" pitchFamily="2" charset="-78"/>
              </a:rPr>
              <a:t>  پر تحقیق کے لیے بنا یا گیا  ہے آج تک کوئ تسلی بخش  رپورٹ نہیں پیش کر پایا  ہے اور جتنے لوگ اڑن تشتری  والوں نے اغوا کیے ہیں انکے مطابقوہ(اغوا کرنے والے) انسان ہی تھے۔۔۔۔وہ تمام </a:t>
            </a:r>
            <a:r>
              <a:rPr lang="en-US" sz="1200" baseline="0" dirty="0" err="1">
                <a:solidFill>
                  <a:srgbClr val="0070C0"/>
                </a:solidFill>
                <a:latin typeface="Jameel Noori Nastaleeq" panose="02000503000000020004" pitchFamily="2" charset="-78"/>
                <a:cs typeface="Jameel Noori Nastaleeq" panose="02000503000000020004" pitchFamily="2" charset="-78"/>
              </a:rPr>
              <a:t>UFOlogist</a:t>
            </a:r>
            <a:r>
              <a:rPr lang="ur-PK" sz="1200" baseline="0" dirty="0">
                <a:solidFill>
                  <a:srgbClr val="0070C0"/>
                </a:solidFill>
                <a:latin typeface="Jameel Noori Nastaleeq" panose="02000503000000020004" pitchFamily="2" charset="-78"/>
                <a:cs typeface="Jameel Noori Nastaleeq" panose="02000503000000020004" pitchFamily="2" charset="-78"/>
              </a:rPr>
              <a:t>جنہوں نے اس کے متعلق تحقیق مین وقت صرف کیا اور حقیقت جاننے کے قریب پہنچ گئے انہیں رسوا کن موت سے دوچار ہونا پڑا۔۔اس کے علاوہ </a:t>
            </a:r>
            <a:r>
              <a:rPr lang="en-US" sz="1200" baseline="0" dirty="0">
                <a:solidFill>
                  <a:srgbClr val="0070C0"/>
                </a:solidFill>
                <a:latin typeface="Jameel Noori Nastaleeq" panose="02000503000000020004" pitchFamily="2" charset="-78"/>
                <a:cs typeface="Jameel Noori Nastaleeq" panose="02000503000000020004" pitchFamily="2" charset="-78"/>
              </a:rPr>
              <a:t>UFO</a:t>
            </a:r>
            <a:r>
              <a:rPr lang="ur-PK" sz="1200" baseline="0" dirty="0">
                <a:solidFill>
                  <a:srgbClr val="0070C0"/>
                </a:solidFill>
                <a:latin typeface="Jameel Noori Nastaleeq" panose="02000503000000020004" pitchFamily="2" charset="-78"/>
                <a:cs typeface="Jameel Noori Nastaleeq" panose="02000503000000020004" pitchFamily="2" charset="-78"/>
              </a:rPr>
              <a:t> کو پانی میں جاتے دیکھے جانے کے بھی کافی شواہد موجود ہین۔۔اسے زیادہ تر ڈریگن اور بر مودہ سے نکلے دیکھا گیاہے۔کلاصہ یہ کہ </a:t>
            </a:r>
            <a:r>
              <a:rPr lang="en-US" sz="1200" baseline="0" dirty="0">
                <a:solidFill>
                  <a:srgbClr val="0070C0"/>
                </a:solidFill>
                <a:latin typeface="Jameel Noori Nastaleeq" panose="02000503000000020004" pitchFamily="2" charset="-78"/>
                <a:cs typeface="Jameel Noori Nastaleeq" panose="02000503000000020004" pitchFamily="2" charset="-78"/>
              </a:rPr>
              <a:t>UFO</a:t>
            </a:r>
            <a:r>
              <a:rPr lang="ur-PK" sz="1200" baseline="0" dirty="0">
                <a:solidFill>
                  <a:srgbClr val="0070C0"/>
                </a:solidFill>
                <a:latin typeface="Jameel Noori Nastaleeq" panose="02000503000000020004" pitchFamily="2" charset="-78"/>
                <a:cs typeface="Jameel Noori Nastaleeq" panose="02000503000000020004" pitchFamily="2" charset="-78"/>
              </a:rPr>
              <a:t> کے اندر وہ تمام خصوصٰات پائ جاتی ہیں جودجال کی سواری کے لیے بیان کی گئی ہین۔ اور1990 سے</a:t>
            </a:r>
            <a:r>
              <a:rPr lang="en-US" sz="1200" baseline="0" dirty="0">
                <a:solidFill>
                  <a:srgbClr val="0070C0"/>
                </a:solidFill>
                <a:latin typeface="Jameel Noori Nastaleeq" panose="02000503000000020004" pitchFamily="2" charset="-78"/>
                <a:cs typeface="Jameel Noori Nastaleeq" panose="02000503000000020004" pitchFamily="2" charset="-78"/>
              </a:rPr>
              <a:t>UFO</a:t>
            </a:r>
            <a:r>
              <a:rPr lang="ur-PK" sz="1200" baseline="0" dirty="0">
                <a:solidFill>
                  <a:srgbClr val="0070C0"/>
                </a:solidFill>
                <a:latin typeface="Jameel Noori Nastaleeq" panose="02000503000000020004" pitchFamily="2" charset="-78"/>
                <a:cs typeface="Jameel Noori Nastaleeq" panose="02000503000000020004" pitchFamily="2" charset="-78"/>
              </a:rPr>
              <a:t> کوتکون کی شکل </a:t>
            </a:r>
            <a:r>
              <a:rPr lang="ur-PK" sz="1200" baseline="0">
                <a:solidFill>
                  <a:srgbClr val="0070C0"/>
                </a:solidFill>
                <a:latin typeface="Jameel Noori Nastaleeq" panose="02000503000000020004" pitchFamily="2" charset="-78"/>
                <a:cs typeface="Jameel Noori Nastaleeq" panose="02000503000000020004" pitchFamily="2" charset="-78"/>
              </a:rPr>
              <a:t>مین </a:t>
            </a:r>
            <a:endParaRPr lang="ur-PK" sz="1200" baseline="0" dirty="0">
              <a:solidFill>
                <a:srgbClr val="0070C0"/>
              </a:solidFill>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ur-PK" sz="1200" dirty="0">
              <a:solidFill>
                <a:srgbClr val="0070C0"/>
              </a:solidFill>
              <a:latin typeface="Jameel Noori Nastaleeq" panose="02000503000000020004" pitchFamily="2" charset="-78"/>
              <a:cs typeface="Jameel Noori Nastaleeq" panose="02000503000000020004" pitchFamily="2" charset="-78"/>
            </a:endParaRPr>
          </a:p>
          <a:p>
            <a:pPr algn="r" rtl="1"/>
            <a:endParaRPr lang="en-US" dirty="0"/>
          </a:p>
        </p:txBody>
      </p:sp>
      <p:sp>
        <p:nvSpPr>
          <p:cNvPr id="4" name="Slide Number Placeholder 3"/>
          <p:cNvSpPr>
            <a:spLocks noGrp="1"/>
          </p:cNvSpPr>
          <p:nvPr>
            <p:ph type="sldNum" sz="quarter" idx="10"/>
          </p:nvPr>
        </p:nvSpPr>
        <p:spPr/>
        <p:txBody>
          <a:bodyPr/>
          <a:lstStyle/>
          <a:p>
            <a:fld id="{6D258056-8B08-4670-A312-2E7017CCFE2E}" type="slidenum">
              <a:rPr lang="en-US" smtClean="0"/>
              <a:t>20</a:t>
            </a:fld>
            <a:endParaRPr lang="en-US"/>
          </a:p>
        </p:txBody>
      </p:sp>
    </p:spTree>
    <p:extLst>
      <p:ext uri="{BB962C8B-B14F-4D97-AF65-F5344CB8AC3E}">
        <p14:creationId xmlns:p14="http://schemas.microsoft.com/office/powerpoint/2010/main" val="1503609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1200" dirty="0">
                <a:latin typeface="Jameel Noori Nastaleeq" panose="02000503000000020004" pitchFamily="2" charset="-78"/>
                <a:cs typeface="Jameel Noori Nastaleeq" panose="02000503000000020004" pitchFamily="2" charset="-78"/>
              </a:rPr>
              <a:t>جال کے حواری:رسولﷺ کا ارشاد ہے دجال کے پیرو کار اکثر عورتیں ہونگی(مسند احمد،مسند الثامین،17226)</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200" dirty="0">
                <a:latin typeface="Jameel Noori Nastaleeq" panose="02000503000000020004" pitchFamily="2" charset="-78"/>
                <a:cs typeface="Jameel Noori Nastaleeq" panose="02000503000000020004" pitchFamily="2" charset="-78"/>
              </a:rPr>
              <a:t>حضرت عبید بن</a:t>
            </a:r>
            <a:r>
              <a:rPr lang="ur-PK" sz="1200" baseline="0" dirty="0">
                <a:latin typeface="Jameel Noori Nastaleeq" panose="02000503000000020004" pitchFamily="2" charset="-78"/>
                <a:cs typeface="Jameel Noori Nastaleeq" panose="02000503000000020004" pitchFamily="2" charset="-78"/>
              </a:rPr>
              <a:t> عمیر ر ض فرماتے ہیں  دجال  نکلے گا تو کچھ ایسے لوگ شامل ہو جائینگے جو کہتے ہونگے کہ ہمگواہی دیتے ہیں کہ یہ(دجال) کافر ہے۔ہم تو اس کے اتحادی اس لیے بنے ہیں کہ اس کے کھانے میں سے کھائیں،اور اس کے درختوں(باغات) میں اپنے مویشی چرائیں۔چنانچہ جب اللہ کا عذاب نازل ہوگا تو ان سب پر نازل ہوگا۔(راوہ ابو عمیر ولدانی،و الفتن نعیم بن حماد:2ص:546)</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200" baseline="0" dirty="0">
                <a:latin typeface="Jameel Noori Nastaleeq" panose="02000503000000020004" pitchFamily="2" charset="-78"/>
                <a:cs typeface="Jameel Noori Nastaleeq" panose="02000503000000020004" pitchFamily="2" charset="-78"/>
              </a:rPr>
              <a:t>حسن بصری:"کسی نے پوچھا کیا نفاق اب بھی موجود ہے ؟فرمایا"اگرمنافقین بصرہ کی گلیوں سے نکل جائیں تو تمہارا دل بھی نہ لگے(صنعتہ المنافق،جعفر بن محمدالفریابی)</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200" dirty="0">
                <a:latin typeface="Jameel Noori Nastaleeq" panose="02000503000000020004" pitchFamily="2" charset="-78"/>
                <a:cs typeface="Jameel Noori Nastaleeq" panose="02000503000000020004" pitchFamily="2" charset="-78"/>
              </a:rPr>
              <a:t> یہودی :ںجکل کے یہودیوں</a:t>
            </a:r>
            <a:r>
              <a:rPr lang="ur-PK" sz="1200" baseline="0" dirty="0">
                <a:latin typeface="Jameel Noori Nastaleeq" panose="02000503000000020004" pitchFamily="2" charset="-78"/>
                <a:cs typeface="Jameel Noori Nastaleeq" panose="02000503000000020004" pitchFamily="2" charset="-78"/>
              </a:rPr>
              <a:t> میں بنی اسرائیل کی چھوٹی اقلیت رہ گئی ہےآج کے یہودی کی اکثریت</a:t>
            </a:r>
            <a:r>
              <a:rPr lang="en-US" sz="1200" baseline="0" dirty="0">
                <a:latin typeface="Jameel Noori Nastaleeq" panose="02000503000000020004" pitchFamily="2" charset="-78"/>
                <a:cs typeface="Jameel Noori Nastaleeq" panose="02000503000000020004" pitchFamily="2" charset="-78"/>
              </a:rPr>
              <a:t>Ashkenazi</a:t>
            </a:r>
            <a:r>
              <a:rPr lang="ur-PK" sz="1200" baseline="0" dirty="0">
                <a:latin typeface="Jameel Noori Nastaleeq" panose="02000503000000020004" pitchFamily="2" charset="-78"/>
                <a:cs typeface="Jameel Noori Nastaleeq" panose="02000503000000020004" pitchFamily="2" charset="-78"/>
              </a:rPr>
              <a:t>کہلاتے ہیں جن کا ابراہیم ؑ کی نسل سے کوئی تعلق نہین  اس کے باوجود عرض مقدس پر اپنا قبضہ جما نا چاہتے ہین اورصیہونیت کے علمبردار بنے ہوئے ہیں۔یہ بات بھی ذہن میں رہے کہ یہودی صرف ٰیہودی مال سے پلنے والے بچے کو ہی یہودی مانتے ہیں نہ کہ بذریعہ تبلیغ یہودی ہونے والے کو۔۔۔۔۔یہ </a:t>
            </a:r>
            <a:r>
              <a:rPr lang="en-US" sz="1200" baseline="0" dirty="0">
                <a:latin typeface="Jameel Noori Nastaleeq" panose="02000503000000020004" pitchFamily="2" charset="-78"/>
                <a:cs typeface="Jameel Noori Nastaleeq" panose="02000503000000020004" pitchFamily="2" charset="-78"/>
              </a:rPr>
              <a:t>Zionist</a:t>
            </a:r>
            <a:r>
              <a:rPr lang="ur-PK" sz="1200" baseline="0" dirty="0">
                <a:latin typeface="Jameel Noori Nastaleeq" panose="02000503000000020004" pitchFamily="2" charset="-78"/>
                <a:cs typeface="Jameel Noori Nastaleeq" panose="02000503000000020004" pitchFamily="2" charset="-78"/>
              </a:rPr>
              <a:t> ہیں جو شیطان کی پوجا کرتے ہیں۔۔تمام خفیہ  شیطانی تنظیمیں بھی  یہودیوں ہی کی ہیں </a:t>
            </a:r>
            <a:r>
              <a:rPr lang="en-US" sz="1200" baseline="0" dirty="0">
                <a:latin typeface="Jameel Noori Nastaleeq" panose="02000503000000020004" pitchFamily="2" charset="-78"/>
                <a:cs typeface="Jameel Noori Nastaleeq" panose="02000503000000020004" pitchFamily="2" charset="-78"/>
              </a:rPr>
              <a:t>Onassis,kenned,dupont,Astor,Russell,VanDuyn,Krupp,Disney,Mcdonald,</a:t>
            </a:r>
            <a:r>
              <a:rPr lang="ur-PK" sz="1200" baseline="0" dirty="0">
                <a:latin typeface="Jameel Noori Nastaleeq" panose="02000503000000020004" pitchFamily="2" charset="-78"/>
                <a:cs typeface="Jameel Noori Nastaleeq" panose="02000503000000020004" pitchFamily="2" charset="-78"/>
              </a:rPr>
              <a:t>مورگن</a:t>
            </a:r>
            <a:r>
              <a:rPr lang="en-US" sz="1200" baseline="0" dirty="0">
                <a:latin typeface="Jameel Noori Nastaleeq" panose="02000503000000020004" pitchFamily="2" charset="-78"/>
                <a:cs typeface="Jameel Noori Nastaleeq" panose="02000503000000020004" pitchFamily="2" charset="-78"/>
              </a:rPr>
              <a:t>,</a:t>
            </a:r>
            <a:r>
              <a:rPr lang="en-US" sz="1200" baseline="0" dirty="0" err="1">
                <a:latin typeface="Jameel Noori Nastaleeq" panose="02000503000000020004" pitchFamily="2" charset="-78"/>
                <a:cs typeface="Jameel Noori Nastaleeq" panose="02000503000000020004" pitchFamily="2" charset="-78"/>
              </a:rPr>
              <a:t>Rockefeller,Rothschild</a:t>
            </a:r>
            <a:r>
              <a:rPr lang="en-US" sz="1200" baseline="0" dirty="0">
                <a:latin typeface="Jameel Noori Nastaleeq" panose="02000503000000020004" pitchFamily="2" charset="-78"/>
                <a:cs typeface="Jameel Noori Nastaleeq" panose="02000503000000020004" pitchFamily="2" charset="-78"/>
              </a:rPr>
              <a:t> ,Li(</a:t>
            </a:r>
            <a:r>
              <a:rPr lang="en-US" sz="1200" baseline="0" dirty="0" err="1">
                <a:latin typeface="Jameel Noori Nastaleeq" panose="02000503000000020004" pitchFamily="2" charset="-78"/>
                <a:cs typeface="Jameel Noori Nastaleeq" panose="02000503000000020004" pitchFamily="2" charset="-78"/>
              </a:rPr>
              <a:t>Chineese</a:t>
            </a:r>
            <a:r>
              <a:rPr lang="en-US" sz="1200" baseline="0" dirty="0">
                <a:latin typeface="Jameel Noori Nastaleeq" panose="02000503000000020004" pitchFamily="2" charset="-78"/>
                <a:cs typeface="Jameel Noori Nastaleeq" panose="02000503000000020004" pitchFamily="2" charset="-78"/>
              </a:rPr>
              <a:t>) </a:t>
            </a:r>
            <a:r>
              <a:rPr lang="ur-PK" sz="1200" baseline="0" dirty="0">
                <a:latin typeface="Jameel Noori Nastaleeq" panose="02000503000000020004" pitchFamily="2" charset="-78"/>
                <a:cs typeface="Jameel Noori Nastaleeq" panose="02000503000000020004" pitchFamily="2" charset="-78"/>
              </a:rPr>
              <a:t> یہوہ یہودی خاندان ہیں جنہوں نے اس دنیا میں دجالی سازشوں کو عملی جامہ پہنایا ،جن کا احاطہ کرنا اس وقت ممکن نہیں۔(</a:t>
            </a:r>
            <a:r>
              <a:rPr lang="en-US" sz="1200" baseline="0" dirty="0">
                <a:latin typeface="Jameel Noori Nastaleeq" panose="02000503000000020004" pitchFamily="2" charset="-78"/>
                <a:cs typeface="Jameel Noori Nastaleeq" panose="02000503000000020004" pitchFamily="2" charset="-78"/>
              </a:rPr>
              <a:t>Blood lines of </a:t>
            </a:r>
            <a:r>
              <a:rPr lang="en-US" sz="1200" baseline="0" dirty="0" err="1">
                <a:latin typeface="Jameel Noori Nastaleeq" panose="02000503000000020004" pitchFamily="2" charset="-78"/>
                <a:cs typeface="Jameel Noori Nastaleeq" panose="02000503000000020004" pitchFamily="2" charset="-78"/>
              </a:rPr>
              <a:t>illuminati,byFritz</a:t>
            </a:r>
            <a:r>
              <a:rPr lang="en-US" sz="1200" baseline="0" dirty="0">
                <a:latin typeface="Jameel Noori Nastaleeq" panose="02000503000000020004" pitchFamily="2" charset="-78"/>
                <a:cs typeface="Jameel Noori Nastaleeq" panose="02000503000000020004" pitchFamily="2" charset="-78"/>
              </a:rPr>
              <a:t> </a:t>
            </a:r>
            <a:r>
              <a:rPr lang="en-US" sz="1200" baseline="0" dirty="0" err="1">
                <a:latin typeface="Jameel Noori Nastaleeq" panose="02000503000000020004" pitchFamily="2" charset="-78"/>
                <a:cs typeface="Jameel Noori Nastaleeq" panose="02000503000000020004" pitchFamily="2" charset="-78"/>
              </a:rPr>
              <a:t>Springmeier</a:t>
            </a:r>
            <a:r>
              <a:rPr lang="ur-PK" sz="1200" baseline="0" dirty="0">
                <a:latin typeface="Jameel Noori Nastaleeq" panose="02000503000000020004" pitchFamily="2" charset="-78"/>
                <a:cs typeface="Jameel Noori Nastaleeq" panose="02000503000000020004"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200" dirty="0">
                <a:solidFill>
                  <a:schemeClr val="accent2">
                    <a:lumMod val="75000"/>
                  </a:schemeClr>
                </a:solidFill>
                <a:latin typeface="Jameel Noori Nastaleeq" panose="02000503000000020004" pitchFamily="2" charset="-78"/>
                <a:cs typeface="Jameel Noori Nastaleeq" panose="02000503000000020004" pitchFamily="2" charset="-78"/>
              </a:rPr>
              <a:t> دجال کے بارے میں یہودی نظری:</a:t>
            </a:r>
            <a:r>
              <a:rPr lang="ur-PK" sz="1200" baseline="0" dirty="0">
                <a:solidFill>
                  <a:schemeClr val="accent2">
                    <a:lumMod val="75000"/>
                  </a:schemeClr>
                </a:solidFill>
                <a:latin typeface="Jameel Noori Nastaleeq" panose="02000503000000020004" pitchFamily="2" charset="-78"/>
                <a:cs typeface="Jameel Noori Nastaleeq" panose="02000503000000020004" pitchFamily="2" charset="-78"/>
              </a:rPr>
              <a:t> دجال کو یہودی اپنا مسیحا مانتے ہیں۔ان کے مطابق دجال پوری دنیا میں سچی بادشاہت قائم کرے گا اور یہودیوں کو ان کا کھویا ہوا مقام واپس دلوائے گا۔۔۔۔امریکی مصنف(</a:t>
            </a:r>
            <a:r>
              <a:rPr lang="en-US" sz="1200" baseline="0" dirty="0">
                <a:solidFill>
                  <a:schemeClr val="accent2">
                    <a:lumMod val="75000"/>
                  </a:schemeClr>
                </a:solidFill>
                <a:latin typeface="Jameel Noori Nastaleeq" panose="02000503000000020004" pitchFamily="2" charset="-78"/>
                <a:cs typeface="Jameel Noori Nastaleeq" panose="02000503000000020004" pitchFamily="2" charset="-78"/>
              </a:rPr>
              <a:t>Grace </a:t>
            </a:r>
            <a:r>
              <a:rPr lang="en-US" sz="1200" baseline="0" dirty="0" err="1">
                <a:solidFill>
                  <a:schemeClr val="accent2">
                    <a:lumMod val="75000"/>
                  </a:schemeClr>
                </a:solidFill>
                <a:latin typeface="Jameel Noori Nastaleeq" panose="02000503000000020004" pitchFamily="2" charset="-78"/>
                <a:cs typeface="Jameel Noori Nastaleeq" panose="02000503000000020004" pitchFamily="2" charset="-78"/>
              </a:rPr>
              <a:t>Halsell</a:t>
            </a:r>
            <a:r>
              <a:rPr lang="ur-PK" sz="1200" baseline="0" dirty="0">
                <a:solidFill>
                  <a:schemeClr val="accent2">
                    <a:lumMod val="75000"/>
                  </a:schemeClr>
                </a:solidFill>
                <a:latin typeface="Jameel Noori Nastaleeq" panose="02000503000000020004" pitchFamily="2" charset="-78"/>
                <a:cs typeface="Jameel Noori Nastaleeq" panose="02000503000000020004" pitchFamily="2" charset="-78"/>
              </a:rPr>
              <a:t>)نے خود  مقدس زمیں کا دورہ کیا اور وہاں یہودیوں سے انٹرویو لیے۔اور اپنی زندگی کی اخری کتاب مرتب کی وہ لکھتی ہیں۔"ہمارے گائیڈ نے </a:t>
            </a:r>
            <a:r>
              <a:rPr lang="en-US" sz="1200" baseline="0" dirty="0">
                <a:solidFill>
                  <a:schemeClr val="accent2">
                    <a:lumMod val="75000"/>
                  </a:schemeClr>
                </a:solidFill>
                <a:latin typeface="Jameel Noori Nastaleeq" panose="02000503000000020004" pitchFamily="2" charset="-78"/>
                <a:cs typeface="Jameel Noori Nastaleeq" panose="02000503000000020004" pitchFamily="2" charset="-78"/>
              </a:rPr>
              <a:t>Tombstone</a:t>
            </a:r>
            <a:r>
              <a:rPr lang="ur-PK" sz="1200" baseline="0" dirty="0">
                <a:solidFill>
                  <a:schemeClr val="accent2">
                    <a:lumMod val="75000"/>
                  </a:schemeClr>
                </a:solidFill>
                <a:latin typeface="Jameel Noori Nastaleeq" panose="02000503000000020004" pitchFamily="2" charset="-78"/>
                <a:cs typeface="Jameel Noori Nastaleeq" panose="02000503000000020004" pitchFamily="2" charset="-78"/>
              </a:rPr>
              <a:t>اور مسجد اقصیٰ کی جانب اشارہ کرتے ہوئے کہا ہم اپنا تیسرا ہیکل(</a:t>
            </a:r>
            <a:r>
              <a:rPr lang="en-US" sz="1200" baseline="0" dirty="0">
                <a:solidFill>
                  <a:schemeClr val="accent2">
                    <a:lumMod val="75000"/>
                  </a:schemeClr>
                </a:solidFill>
                <a:latin typeface="Jameel Noori Nastaleeq" panose="02000503000000020004" pitchFamily="2" charset="-78"/>
                <a:cs typeface="Jameel Noori Nastaleeq" panose="02000503000000020004" pitchFamily="2" charset="-78"/>
              </a:rPr>
              <a:t>Temple</a:t>
            </a:r>
            <a:r>
              <a:rPr lang="ur-PK" sz="1200" baseline="0" dirty="0">
                <a:solidFill>
                  <a:schemeClr val="accent2">
                    <a:lumMod val="75000"/>
                  </a:schemeClr>
                </a:solidFill>
                <a:latin typeface="Jameel Noori Nastaleeq" panose="02000503000000020004" pitchFamily="2" charset="-78"/>
                <a:cs typeface="Jameel Noori Nastaleeq" panose="02000503000000020004" pitchFamily="2" charset="-78"/>
              </a:rPr>
              <a:t>) وہاں بنائیں گےاس کی تعمیر کا ہمارا منصوبہ تیار ہے۔تعمیراتی سامان تک آگیا ہے اور اسے  ایک کفیہ جگہ رکھاگیا ہےبہت سی دکانیں بھی جس میں اسرائیلی کام کر رہے ہیں۔وہ ہیکل کے لیے نادر اشیا تیار کر رہے ہیں۔ایک اسرائیل خا قسم کا ریشم  کا تار بن رہا ہے جس سے علمائے یہود کے لباس تیار کیے جائینگے۔۔وہآگے لکھتی ہیں( ہمارا گائیڈ) کہتا ہے) ہاں تو ٹھیک ہے ہم آخری وقت کے قریب  آپہنچے ہیں جیسا کہ میں نے کہا تھا کٹر یہودی مسجد کو بم سے اُڑادیں گے۔جس سے مسلم دنیا بھڑک اُٹھے گی۔یہ اسرئیل کے ساتھ ایک مودس جنگ ہوگی۔یہ بات مسیح (دجال) کو مجبور کرے گی کہ وہ آ کر مداخلت کرے(</a:t>
            </a:r>
            <a:r>
              <a:rPr lang="en-US" sz="1200" baseline="0" dirty="0">
                <a:solidFill>
                  <a:schemeClr val="accent2">
                    <a:lumMod val="75000"/>
                  </a:schemeClr>
                </a:solidFill>
                <a:latin typeface="Jameel Noori Nastaleeq" panose="02000503000000020004" pitchFamily="2" charset="-78"/>
                <a:cs typeface="Jameel Noori Nastaleeq" panose="02000503000000020004" pitchFamily="2" charset="-78"/>
              </a:rPr>
              <a:t>Forcing God’s by Grace </a:t>
            </a:r>
            <a:r>
              <a:rPr lang="en-US" sz="1200" baseline="0" dirty="0" err="1">
                <a:solidFill>
                  <a:schemeClr val="accent2">
                    <a:lumMod val="75000"/>
                  </a:schemeClr>
                </a:solidFill>
                <a:latin typeface="Jameel Noori Nastaleeq" panose="02000503000000020004" pitchFamily="2" charset="-78"/>
                <a:cs typeface="Jameel Noori Nastaleeq" panose="02000503000000020004" pitchFamily="2" charset="-78"/>
              </a:rPr>
              <a:t>Haisell</a:t>
            </a:r>
            <a:r>
              <a:rPr lang="en-US" sz="1200" baseline="0" dirty="0">
                <a:solidFill>
                  <a:schemeClr val="accent2">
                    <a:lumMod val="75000"/>
                  </a:schemeClr>
                </a:solidFill>
                <a:latin typeface="Jameel Noori Nastaleeq" panose="02000503000000020004" pitchFamily="2" charset="-78"/>
                <a:cs typeface="Jameel Noori Nastaleeq" panose="02000503000000020004" pitchFamily="2" charset="-78"/>
              </a:rPr>
              <a:t> 1999</a:t>
            </a:r>
            <a:r>
              <a:rPr lang="ur-PK" sz="1200" baseline="0" dirty="0">
                <a:solidFill>
                  <a:schemeClr val="accent2">
                    <a:lumMod val="75000"/>
                  </a:schemeClr>
                </a:solidFill>
                <a:latin typeface="Jameel Noori Nastaleeq" panose="02000503000000020004" pitchFamily="2" charset="-78"/>
                <a:cs typeface="Jameel Noori Nastaleeq" panose="02000503000000020004" pitchFamily="2" charset="-78"/>
              </a:rPr>
              <a:t>)۔۔۔۔حدیث میں آیا ہے کہ حضرت حفضہ ر ض   نبیﷺ سے رویت کرتی ہیں کہ نبیﷺ نے فرمایا"دجال کسی بات پر ناراض ہو کر نکلے گا"(مسند احمد:ج4ص283)۔۔۔امریکی صدر نکسن کے مطابق1999 تک امریکی پوری دنیا کے حکمراں ہونگے اور یہ فتح انہیں بلا جنگ حاصل ہوگیاور پھراُمور مملکتمسیح(دجال) سنبھال لیں گے۔ گویا مذکورہ سال تک مسیح کے انتطامات مکمل ہو چکے ہو نگے۔اور امریکیوں کی ذمہ داری ان انتظامات کو مکمل کرنے تک ہے۔اس کے بعد نظام مملکت مسیح (دجال) چلائیں گے۔(</a:t>
            </a:r>
            <a:r>
              <a:rPr lang="en-US" sz="1200" baseline="0" dirty="0">
                <a:solidFill>
                  <a:schemeClr val="accent2">
                    <a:lumMod val="75000"/>
                  </a:schemeClr>
                </a:solidFill>
                <a:latin typeface="Jameel Noori Nastaleeq" panose="02000503000000020004" pitchFamily="2" charset="-78"/>
                <a:cs typeface="Jameel Noori Nastaleeq" panose="02000503000000020004" pitchFamily="2" charset="-78"/>
              </a:rPr>
              <a:t>Victory without war by </a:t>
            </a:r>
            <a:r>
              <a:rPr lang="en-US" sz="1200" baseline="0" dirty="0" err="1">
                <a:solidFill>
                  <a:schemeClr val="accent2">
                    <a:lumMod val="75000"/>
                  </a:schemeClr>
                </a:solidFill>
                <a:latin typeface="Jameel Noori Nastaleeq" panose="02000503000000020004" pitchFamily="2" charset="-78"/>
                <a:cs typeface="Jameel Noori Nastaleeq" panose="02000503000000020004" pitchFamily="2" charset="-78"/>
              </a:rPr>
              <a:t>RichardNixor</a:t>
            </a:r>
            <a:r>
              <a:rPr lang="en-US" sz="1200" baseline="0" dirty="0">
                <a:solidFill>
                  <a:schemeClr val="accent2">
                    <a:lumMod val="75000"/>
                  </a:schemeClr>
                </a:solidFill>
                <a:latin typeface="Jameel Noori Nastaleeq" panose="02000503000000020004" pitchFamily="2" charset="-78"/>
                <a:cs typeface="Jameel Noori Nastaleeq" panose="02000503000000020004" pitchFamily="2" charset="-78"/>
              </a:rPr>
              <a:t> 1988</a:t>
            </a:r>
            <a:r>
              <a:rPr lang="ur-PK" sz="1200" baseline="0" dirty="0">
                <a:solidFill>
                  <a:schemeClr val="accent2">
                    <a:lumMod val="75000"/>
                  </a:schemeClr>
                </a:solidFill>
                <a:latin typeface="Jameel Noori Nastaleeq" panose="02000503000000020004" pitchFamily="2" charset="-78"/>
                <a:cs typeface="Jameel Noori Nastaleeq" panose="02000503000000020004" pitchFamily="2" charset="-78"/>
              </a:rPr>
              <a:t>) ۔۔۔نجات دہندہ کے لیے  مسلما بھی منتظر ہیں اور عیسائ بھی ۔مگر یہودی اس معاملہ میں سب سے زیا دہ بے چین ہیں۔قیام اسرائیل1948 اورقبضہ بیت المقدس 1947 سے پہلےوہ یہ دعا کرتے تھے ‘اے خد یہ سال یروشلم میں" اور اب وہ دعا کرتے ہیں"اے خدا ہمارا مسیح جلد آجائے"</a:t>
            </a:r>
          </a:p>
          <a:p>
            <a:pPr marL="0" marR="0" lvl="0" indent="0" algn="r" defTabSz="914400" rtl="1" eaLnBrk="1" fontAlgn="auto" latinLnBrk="0" hangingPunct="1">
              <a:lnSpc>
                <a:spcPct val="100000"/>
              </a:lnSpc>
              <a:spcBef>
                <a:spcPts val="0"/>
              </a:spcBef>
              <a:spcAft>
                <a:spcPts val="0"/>
              </a:spcAft>
              <a:buClrTx/>
              <a:buSzTx/>
              <a:buFontTx/>
              <a:buNone/>
              <a:tabLst/>
              <a:defRPr/>
            </a:pPr>
            <a:endParaRPr lang="ur-PK" sz="1200" dirty="0">
              <a:solidFill>
                <a:schemeClr val="accent2">
                  <a:lumMod val="75000"/>
                </a:schemeClr>
              </a:solidFill>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ur-PK" sz="1200" dirty="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ur-PK" sz="1200" dirty="0">
              <a:latin typeface="Jameel Noori Nastaleeq" panose="02000503000000020004" pitchFamily="2" charset="-78"/>
              <a:cs typeface="Jameel Noori Nastaleeq" panose="02000503000000020004" pitchFamily="2" charset="-78"/>
            </a:endParaRPr>
          </a:p>
          <a:p>
            <a:pPr algn="r" rtl="1"/>
            <a:endParaRPr lang="en-US"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D258056-8B08-4670-A312-2E7017CCFE2E}" type="slidenum">
              <a:rPr lang="en-US" smtClean="0"/>
              <a:t>21</a:t>
            </a:fld>
            <a:endParaRPr lang="en-US"/>
          </a:p>
        </p:txBody>
      </p:sp>
    </p:spTree>
    <p:extLst>
      <p:ext uri="{BB962C8B-B14F-4D97-AF65-F5344CB8AC3E}">
        <p14:creationId xmlns:p14="http://schemas.microsoft.com/office/powerpoint/2010/main" val="2746913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1200" dirty="0">
                <a:latin typeface="Jameel Noori Nastaleeq" panose="02000503000000020004" pitchFamily="2" charset="-78"/>
                <a:cs typeface="Jameel Noori Nastaleeq" panose="02000503000000020004" pitchFamily="2" charset="-78"/>
              </a:rPr>
              <a:t>شیطان کے پجاری:</a:t>
            </a:r>
            <a:r>
              <a:rPr lang="en-US" sz="1200" dirty="0" err="1">
                <a:latin typeface="Jameel Noori Nastaleeq" panose="02000503000000020004" pitchFamily="2" charset="-78"/>
                <a:cs typeface="Jameel Noori Nastaleeq" panose="02000503000000020004" pitchFamily="2" charset="-78"/>
              </a:rPr>
              <a:t>Satanis</a:t>
            </a:r>
            <a:r>
              <a:rPr lang="ur-PK" sz="1200" dirty="0">
                <a:latin typeface="Jameel Noori Nastaleeq" panose="02000503000000020004" pitchFamily="2" charset="-78"/>
                <a:cs typeface="Jameel Noori Nastaleeq" panose="02000503000000020004" pitchFamily="2" charset="-78"/>
              </a:rPr>
              <a:t> یعنی وہ جو</a:t>
            </a:r>
            <a:r>
              <a:rPr lang="en-US" sz="1200" dirty="0">
                <a:latin typeface="Jameel Noori Nastaleeq" panose="02000503000000020004" pitchFamily="2" charset="-78"/>
                <a:cs typeface="Jameel Noori Nastaleeq" panose="02000503000000020004" pitchFamily="2" charset="-78"/>
              </a:rPr>
              <a:t>Satanism</a:t>
            </a:r>
            <a:r>
              <a:rPr lang="ur-PK" sz="1200" dirty="0">
                <a:latin typeface="Jameel Noori Nastaleeq" panose="02000503000000020004" pitchFamily="2" charset="-78"/>
                <a:cs typeface="Jameel Noori Nastaleeq" panose="02000503000000020004" pitchFamily="2" charset="-78"/>
              </a:rPr>
              <a:t>یا</a:t>
            </a:r>
            <a:r>
              <a:rPr lang="en-US" sz="1200" dirty="0">
                <a:latin typeface="Jameel Noori Nastaleeq" panose="02000503000000020004" pitchFamily="2" charset="-78"/>
                <a:cs typeface="Jameel Noori Nastaleeq" panose="02000503000000020004" pitchFamily="2" charset="-78"/>
              </a:rPr>
              <a:t> </a:t>
            </a:r>
            <a:r>
              <a:rPr lang="en-US" sz="1200" dirty="0" err="1">
                <a:latin typeface="Jameel Noori Nastaleeq" panose="02000503000000020004" pitchFamily="2" charset="-78"/>
                <a:cs typeface="Jameel Noori Nastaleeq" panose="02000503000000020004" pitchFamily="2" charset="-78"/>
              </a:rPr>
              <a:t>Luciferism</a:t>
            </a:r>
            <a:r>
              <a:rPr lang="ur-PK" sz="1200" baseline="0" dirty="0">
                <a:latin typeface="Jameel Noori Nastaleeq" panose="02000503000000020004" pitchFamily="2" charset="-78"/>
                <a:cs typeface="Jameel Noori Nastaleeq" panose="02000503000000020004" pitchFamily="2" charset="-78"/>
              </a:rPr>
              <a:t> کے پیرو کار ہیں۔</a:t>
            </a:r>
            <a:r>
              <a:rPr lang="en-US" sz="1200" baseline="0" dirty="0">
                <a:latin typeface="Jameel Noori Nastaleeq" panose="02000503000000020004" pitchFamily="2" charset="-78"/>
                <a:cs typeface="Jameel Noori Nastaleeq" panose="02000503000000020004" pitchFamily="2" charset="-78"/>
              </a:rPr>
              <a:t>Lucifer</a:t>
            </a:r>
            <a:r>
              <a:rPr lang="ur-PK" sz="1200" baseline="0" dirty="0">
                <a:latin typeface="Jameel Noori Nastaleeq" panose="02000503000000020004" pitchFamily="2" charset="-78"/>
                <a:cs typeface="Jameel Noori Nastaleeq" panose="02000503000000020004" pitchFamily="2" charset="-78"/>
              </a:rPr>
              <a:t> کامطلب ہے" روشنی کو اُٹھانے والا اور حد سے زیادہ ززذہین" دراصل</a:t>
            </a:r>
            <a:r>
              <a:rPr lang="en-US" sz="1200" dirty="0">
                <a:latin typeface="Jameel Noori Nastaleeq" panose="02000503000000020004" pitchFamily="2" charset="-78"/>
                <a:cs typeface="Jameel Noori Nastaleeq" panose="02000503000000020004" pitchFamily="2" charset="-78"/>
              </a:rPr>
              <a:t>Lucifer</a:t>
            </a:r>
            <a:r>
              <a:rPr lang="ur-PK" sz="1200" baseline="0" dirty="0">
                <a:latin typeface="Jameel Noori Nastaleeq" panose="02000503000000020004" pitchFamily="2" charset="-78"/>
                <a:cs typeface="Jameel Noori Nastaleeq" panose="02000503000000020004" pitchFamily="2" charset="-78"/>
              </a:rPr>
              <a:t> انجیل اور توریت میں ابلیس کو دیا ہوا نام ہے باقاعدہ</a:t>
            </a:r>
            <a:r>
              <a:rPr lang="en-US" sz="1200" dirty="0">
                <a:latin typeface="Jameel Noori Nastaleeq" panose="02000503000000020004" pitchFamily="2" charset="-78"/>
                <a:cs typeface="Jameel Noori Nastaleeq" panose="02000503000000020004" pitchFamily="2" charset="-78"/>
              </a:rPr>
              <a:t>Satanism</a:t>
            </a:r>
            <a:r>
              <a:rPr lang="ur-PK" sz="1200" baseline="0" dirty="0">
                <a:latin typeface="Jameel Noori Nastaleeq" panose="02000503000000020004" pitchFamily="2" charset="-78"/>
                <a:cs typeface="Jameel Noori Nastaleeq" panose="02000503000000020004" pitchFamily="2" charset="-78"/>
              </a:rPr>
              <a:t> کے لیے دنیا میں کئی گروہ کام کر رہے ہیں اور شیطان کے پجاری مختلف ناموں سے۔۔چند دنیا کے سامنے ہیں اور چند خفیہ ہیں۔۔ان کے نظریات جاننا بھی ضروری ہیں</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200" baseline="0" dirty="0">
                <a:latin typeface="Jameel Noori Nastaleeq" panose="02000503000000020004" pitchFamily="2" charset="-78"/>
                <a:cs typeface="Jameel Noori Nastaleeq" panose="02000503000000020004" pitchFamily="2" charset="-78"/>
              </a:rPr>
              <a:t>نیو ورلڈ آڈر کو واضح شکل دینے والا(البرٹ پائیک) جو کہ فری میسنری  کے اعلیٰ ترین درجے پر مرتے وقت تک فائز تھا اور ایک الومیناتی  بھی تھا اس نے ایک کتاب لکھی ہے۔</a:t>
            </a:r>
            <a:r>
              <a:rPr lang="en-US" sz="1200" baseline="0" dirty="0">
                <a:latin typeface="Jameel Noori Nastaleeq" panose="02000503000000020004" pitchFamily="2" charset="-78"/>
                <a:cs typeface="Jameel Noori Nastaleeq" panose="02000503000000020004" pitchFamily="2" charset="-78"/>
              </a:rPr>
              <a:t>Morals and Dogma</a:t>
            </a:r>
            <a:r>
              <a:rPr lang="ur-PK" sz="1200" baseline="0" dirty="0">
                <a:latin typeface="Jameel Noori Nastaleeq" panose="02000503000000020004" pitchFamily="2" charset="-78"/>
                <a:cs typeface="Jameel Noori Nastaleeq" panose="02000503000000020004" pitchFamily="2" charset="-78"/>
              </a:rPr>
              <a:t>اس کہ  مطابق(سلایڈ  پڑھیں )۔۔۔شیطان کے بچاریوں کا یہ بھی ماننا ہے کہ حضرت آدم ؑ کو تخلیق کرنے کے بعد ایک قہار اور نا انصاف خدا (نعوذ بااللہ من ذالک) نے انہیں ایک باغ میں قید کردیا تاکہ کہیں آدمؑ خود اپنی صلاحیتوں کو بروے کار لا کر خود خدا جیسی طاقت حاصل نہ کر لے۔مگر انسان نے بغاوت کی  اور اپنی طاقت استعمال کرکے آدمؑ نے  انسانوں کو خدا کی قید سے آذاد کرایا(معاذ اللہ)۔۔۔۔میا خیال ہے کہ اب آپ کے ذہن میں شیطان کے ان پیرو کاروں کا نظریہ واضح ہو گیا ہوگا۔ جن کا ٹھکانہ صرف اور صرف جہنم ہے۔یہاں ایک بات اور جان لیں کہ جب ضرورت پڑتی ہے شیطان خود انسا کی شکل می آ کر  اپنے ساتھیوں کا ساتھ دیتا ے۔غزوہ بدر مین ابلیس بنو کنانہ کہ سردار سراقہ ب مالک  کی شکل مین  ابو جہل کے ساتھ  موجود تھا  اور ابوجہل کو جنگ کرنے کے لیے مسلسل بھڑکا رہا تھا۔</a:t>
            </a:r>
            <a:endParaRPr lang="en-US" dirty="0"/>
          </a:p>
        </p:txBody>
      </p:sp>
      <p:sp>
        <p:nvSpPr>
          <p:cNvPr id="4" name="Slide Number Placeholder 3"/>
          <p:cNvSpPr>
            <a:spLocks noGrp="1"/>
          </p:cNvSpPr>
          <p:nvPr>
            <p:ph type="sldNum" sz="quarter" idx="10"/>
          </p:nvPr>
        </p:nvSpPr>
        <p:spPr/>
        <p:txBody>
          <a:bodyPr/>
          <a:lstStyle/>
          <a:p>
            <a:fld id="{6D258056-8B08-4670-A312-2E7017CCFE2E}" type="slidenum">
              <a:rPr lang="en-US" smtClean="0"/>
              <a:t>23</a:t>
            </a:fld>
            <a:endParaRPr lang="en-US"/>
          </a:p>
        </p:txBody>
      </p:sp>
    </p:spTree>
    <p:extLst>
      <p:ext uri="{BB962C8B-B14F-4D97-AF65-F5344CB8AC3E}">
        <p14:creationId xmlns:p14="http://schemas.microsoft.com/office/powerpoint/2010/main" val="1399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6066" indent="-325257" algn="ctr" defTabSz="929305">
              <a:buClr>
                <a:srgbClr val="F0AD00"/>
              </a:buClr>
              <a:buSzPct val="80000"/>
              <a:defRPr/>
            </a:pPr>
            <a:endParaRPr lang="en-US" dirty="0"/>
          </a:p>
        </p:txBody>
      </p:sp>
      <p:sp>
        <p:nvSpPr>
          <p:cNvPr id="4" name="Slide Number Placeholder 3"/>
          <p:cNvSpPr>
            <a:spLocks noGrp="1"/>
          </p:cNvSpPr>
          <p:nvPr>
            <p:ph type="sldNum" sz="quarter" idx="10"/>
          </p:nvPr>
        </p:nvSpPr>
        <p:spPr/>
        <p:txBody>
          <a:bodyPr/>
          <a:lstStyle/>
          <a:p>
            <a:pPr defTabSz="929305">
              <a:defRPr/>
            </a:pPr>
            <a:fld id="{B6856DDA-F4F4-4E8E-8BB8-0B6820B27A8A}" type="slidenum">
              <a:rPr lang="en-US">
                <a:solidFill>
                  <a:prstClr val="black"/>
                </a:solidFill>
                <a:latin typeface="Calibri"/>
              </a:rPr>
              <a:pPr defTabSz="929305">
                <a:defRPr/>
              </a:pPr>
              <a:t>3</a:t>
            </a:fld>
            <a:endParaRPr lang="en-US" dirty="0">
              <a:solidFill>
                <a:prstClr val="black"/>
              </a:solidFill>
              <a:latin typeface="Calibri"/>
            </a:endParaRPr>
          </a:p>
        </p:txBody>
      </p:sp>
      <p:sp>
        <p:nvSpPr>
          <p:cNvPr id="5" name="Date Placeholder 4"/>
          <p:cNvSpPr>
            <a:spLocks noGrp="1"/>
          </p:cNvSpPr>
          <p:nvPr>
            <p:ph type="dt" idx="11"/>
          </p:nvPr>
        </p:nvSpPr>
        <p:spPr/>
        <p:txBody>
          <a:bodyPr/>
          <a:lstStyle/>
          <a:p>
            <a:fld id="{A64B3255-51DB-4607-844A-BF5D76B212FD}" type="datetime1">
              <a:rPr lang="en-US" smtClean="0"/>
              <a:t>2/21/2022</a:t>
            </a:fld>
            <a:endParaRPr lang="en-US"/>
          </a:p>
        </p:txBody>
      </p:sp>
    </p:spTree>
    <p:extLst>
      <p:ext uri="{BB962C8B-B14F-4D97-AF65-F5344CB8AC3E}">
        <p14:creationId xmlns:p14="http://schemas.microsoft.com/office/powerpoint/2010/main" val="3912048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 typeface="+mj-lt"/>
              <a:buAutoNum type="alphaLcPeriod"/>
              <a:tabLst/>
              <a:defRPr/>
            </a:pPr>
            <a:r>
              <a:rPr lang="ur-PK" dirty="0"/>
              <a:t> حضرت سلیمانؑ کے دور میں شیاطین</a:t>
            </a:r>
            <a:r>
              <a:rPr lang="ur-PK" baseline="0" dirty="0"/>
              <a:t> جن و انس نے</a:t>
            </a:r>
            <a:r>
              <a:rPr lang="ur-PK" dirty="0"/>
              <a:t>جادو کے</a:t>
            </a:r>
            <a:r>
              <a:rPr lang="ur-PK" baseline="0" dirty="0"/>
              <a:t> </a:t>
            </a:r>
            <a:r>
              <a:rPr lang="ur-PK" dirty="0"/>
              <a:t>علم کا بہت استعمال کیا اور معاشرہ میں بگاڑ پیدا کیا ۔حضرت سلیمانؑ کو اللہ تعالی نے ایسی مافوق الفطرت طاقتیں عطا کی تھیں</a:t>
            </a:r>
            <a:r>
              <a:rPr lang="ur-PK" baseline="0" dirty="0"/>
              <a:t>  کہ انہوں نے اس فتنہ کو روکنے کے لیے ایسے تمام مخطوطات کو جمع کیا اور انہیں اپنے تخت کے نیچے دفن کر دیا۔(واللہ اعلم بالصواب) ٹیمپلرز کے بارے میں مشہور ہے کہ ان کے ہاتھ  حضرت سلیمانؑ کے مخطوطات لگ گئے جس کی بدولت انہوں نے جادوں کے دور کی احیا کی جو کہ صدیوں پہلے حضرت سلیمانؑ نے  ختم کر دی تھیں۔ انہوں نے یہودی کبالہ کی رسم کا دوبارہ  اضراء کیا  او شیطانی پوگا پاٹ کا اہتمام کیا۔</a:t>
            </a:r>
          </a:p>
          <a:p>
            <a:pPr marL="228600" marR="0" lvl="0" indent="-228600" algn="r" defTabSz="914400" rtl="1" eaLnBrk="1" fontAlgn="auto" latinLnBrk="0" hangingPunct="1">
              <a:lnSpc>
                <a:spcPct val="100000"/>
              </a:lnSpc>
              <a:spcBef>
                <a:spcPts val="0"/>
              </a:spcBef>
              <a:spcAft>
                <a:spcPts val="0"/>
              </a:spcAft>
              <a:buClrTx/>
              <a:buSzTx/>
              <a:buFont typeface="+mj-lt"/>
              <a:buAutoNum type="alphaLcPeriod"/>
              <a:tabLst/>
              <a:defRPr/>
            </a:pPr>
            <a:r>
              <a:rPr lang="ur-PK" baseline="0" dirty="0"/>
              <a:t> 1119 مین نائٹ ٹیمپلرز  کا پہلا گرینڈ ماسٹر جو کہ ایک </a:t>
            </a:r>
            <a:r>
              <a:rPr lang="en-US" baseline="0" dirty="0"/>
              <a:t>FRENCH Knight </a:t>
            </a:r>
            <a:r>
              <a:rPr lang="ur-PK" baseline="0" dirty="0"/>
              <a:t>تھا یروشلم کے بادشاہ</a:t>
            </a:r>
            <a:r>
              <a:rPr lang="en-US" baseline="0" dirty="0"/>
              <a:t> BALDWIN 2</a:t>
            </a:r>
            <a:r>
              <a:rPr lang="ur-PK" baseline="0" dirty="0"/>
              <a:t>کی مدد سے</a:t>
            </a:r>
            <a:r>
              <a:rPr lang="en-US" sz="1200" dirty="0">
                <a:latin typeface="Jameel Noori Nastaleeq" panose="02000503000000020004" pitchFamily="2" charset="-78"/>
                <a:cs typeface="Jameel Noori Nastaleeq" panose="02000503000000020004" pitchFamily="2" charset="-78"/>
              </a:rPr>
              <a:t>knights Temples</a:t>
            </a:r>
            <a:r>
              <a:rPr lang="ur-PK" sz="1200" dirty="0">
                <a:latin typeface="Jameel Noori Nastaleeq" panose="02000503000000020004" pitchFamily="2" charset="-78"/>
                <a:cs typeface="Jameel Noori Nastaleeq" panose="02000503000000020004" pitchFamily="2" charset="-78"/>
              </a:rPr>
              <a:t> کا قیام عمل مینں</a:t>
            </a:r>
            <a:r>
              <a:rPr lang="ur-PK" sz="1200" baseline="0" dirty="0">
                <a:latin typeface="Jameel Noori Nastaleeq" panose="02000503000000020004" pitchFamily="2" charset="-78"/>
                <a:cs typeface="Jameel Noori Nastaleeq" panose="02000503000000020004" pitchFamily="2" charset="-78"/>
              </a:rPr>
              <a:t> لاتا ہے ایک ایسی  مذھبی عسکری تنظیم جس کا کام  مسیحی زائرین کو مسلمانوں کے حملے سے محفو ظ رکھنا  تھا۔</a:t>
            </a:r>
          </a:p>
          <a:p>
            <a:pPr marL="228600" marR="0" lvl="0" indent="-228600" algn="r" defTabSz="914400" rtl="1" eaLnBrk="1" fontAlgn="auto" latinLnBrk="0" hangingPunct="1">
              <a:lnSpc>
                <a:spcPct val="100000"/>
              </a:lnSpc>
              <a:spcBef>
                <a:spcPts val="0"/>
              </a:spcBef>
              <a:spcAft>
                <a:spcPts val="0"/>
              </a:spcAft>
              <a:buClrTx/>
              <a:buSzTx/>
              <a:buFont typeface="+mj-lt"/>
              <a:buAutoNum type="alphaLcPeriod"/>
              <a:tabLst/>
              <a:defRPr/>
            </a:pPr>
            <a:r>
              <a:rPr lang="ur-PK" sz="1200" baseline="0" dirty="0">
                <a:latin typeface="Jameel Noori Nastaleeq" panose="02000503000000020004" pitchFamily="2" charset="-78"/>
                <a:cs typeface="Jameel Noori Nastaleeq" panose="02000503000000020004" pitchFamily="2" charset="-78"/>
              </a:rPr>
              <a:t>آغآز میں تنظیم کی معاشی  صورتحال  بہت خراب تھی اور ایک گھوڑے پر کئ کئ ٹیمپلرز سوار ہوتے تھے  پھر تیمپلرز نے </a:t>
            </a:r>
            <a:r>
              <a:rPr lang="en-US" sz="1200" dirty="0">
                <a:latin typeface="Jameel Noori Nastaleeq" panose="02000503000000020004" pitchFamily="2" charset="-78"/>
                <a:cs typeface="Jameel Noori Nastaleeq" panose="02000503000000020004" pitchFamily="2" charset="-78"/>
              </a:rPr>
              <a:t>Banking System </a:t>
            </a:r>
            <a:r>
              <a:rPr lang="ur-PK" sz="1200" dirty="0">
                <a:latin typeface="Jameel Noori Nastaleeq" panose="02000503000000020004" pitchFamily="2" charset="-78"/>
                <a:cs typeface="Jameel Noori Nastaleeq" panose="02000503000000020004" pitchFamily="2" charset="-78"/>
              </a:rPr>
              <a:t> کی بنیاد دالی۔جس کی وجہ سے لوگوں نے اپناسونا ٹیمپلرز کے پاس جمع کرا نا شروع کر دیا۔اس کے بدلے ٹیمپلرز  لوگوں کو ایک پرچی دیتے تھے</a:t>
            </a:r>
            <a:r>
              <a:rPr lang="ur-PK" sz="1200" baseline="0" dirty="0">
                <a:latin typeface="Jameel Noori Nastaleeq" panose="02000503000000020004" pitchFamily="2" charset="-78"/>
                <a:cs typeface="Jameel Noori Nastaleeq" panose="02000503000000020004" pitchFamily="2" charset="-78"/>
              </a:rPr>
              <a:t> جس پر </a:t>
            </a:r>
            <a:r>
              <a:rPr lang="en-US" sz="1200" baseline="0" dirty="0">
                <a:latin typeface="Jameel Noori Nastaleeq" panose="02000503000000020004" pitchFamily="2" charset="-78"/>
                <a:cs typeface="Jameel Noori Nastaleeq" panose="02000503000000020004" pitchFamily="2" charset="-78"/>
              </a:rPr>
              <a:t> </a:t>
            </a:r>
            <a:r>
              <a:rPr lang="en-US" sz="1200" baseline="0" dirty="0" err="1">
                <a:latin typeface="Jameel Noori Nastaleeq" panose="02000503000000020004" pitchFamily="2" charset="-78"/>
                <a:cs typeface="Jameel Noori Nastaleeq" panose="02000503000000020004" pitchFamily="2" charset="-78"/>
              </a:rPr>
              <a:t>Codeword</a:t>
            </a:r>
            <a:r>
              <a:rPr lang="ur-PK" sz="1200" baseline="0" dirty="0">
                <a:latin typeface="Jameel Noori Nastaleeq" panose="02000503000000020004" pitchFamily="2" charset="-78"/>
                <a:cs typeface="Jameel Noori Nastaleeq" panose="02000503000000020004" pitchFamily="2" charset="-78"/>
              </a:rPr>
              <a:t> ہوتا تھا جو صرف تیمپلرز ہی سمجھ سکتے تھے۔پورے یورپ میں کہیں بھی وہ لوگ پرچی دکھا کر اتنی مالیت کا سونا اور چاندی لے سکتے تھے(اس طرح پہلا </a:t>
            </a:r>
            <a:r>
              <a:rPr lang="en-US" sz="1200" baseline="0" dirty="0">
                <a:latin typeface="Jameel Noori Nastaleeq" panose="02000503000000020004" pitchFamily="2" charset="-78"/>
                <a:cs typeface="Jameel Noori Nastaleeq" panose="02000503000000020004" pitchFamily="2" charset="-78"/>
              </a:rPr>
              <a:t> </a:t>
            </a:r>
            <a:r>
              <a:rPr lang="en-US" sz="1200" baseline="0" dirty="0" err="1">
                <a:latin typeface="Jameel Noori Nastaleeq" panose="02000503000000020004" pitchFamily="2" charset="-78"/>
                <a:cs typeface="Jameel Noori Nastaleeq" panose="02000503000000020004" pitchFamily="2" charset="-78"/>
              </a:rPr>
              <a:t>Formaiiiiiiiii</a:t>
            </a:r>
            <a:r>
              <a:rPr lang="en-US" sz="1200" baseline="0" dirty="0">
                <a:latin typeface="Jameel Noori Nastaleeq" panose="02000503000000020004" pitchFamily="2" charset="-78"/>
                <a:cs typeface="Jameel Noori Nastaleeq" panose="02000503000000020004" pitchFamily="2" charset="-78"/>
              </a:rPr>
              <a:t> </a:t>
            </a:r>
            <a:r>
              <a:rPr lang="en-US" sz="1200" baseline="0" dirty="0" err="1">
                <a:latin typeface="Jameel Noori Nastaleeq" panose="02000503000000020004" pitchFamily="2" charset="-78"/>
                <a:cs typeface="Jameel Noori Nastaleeq" panose="02000503000000020004" pitchFamily="2" charset="-78"/>
              </a:rPr>
              <a:t>Cheque</a:t>
            </a:r>
            <a:r>
              <a:rPr lang="en-US" sz="1200" baseline="0" dirty="0">
                <a:latin typeface="Jameel Noori Nastaleeq" panose="02000503000000020004" pitchFamily="2" charset="-78"/>
                <a:cs typeface="Jameel Noori Nastaleeq" panose="02000503000000020004" pitchFamily="2" charset="-78"/>
              </a:rPr>
              <a:t> System</a:t>
            </a:r>
            <a:r>
              <a:rPr lang="ur-PK" sz="1200" baseline="0" dirty="0">
                <a:latin typeface="Jameel Noori Nastaleeq" panose="02000503000000020004" pitchFamily="2" charset="-78"/>
                <a:cs typeface="Jameel Noori Nastaleeq" panose="02000503000000020004" pitchFamily="2" charset="-78"/>
              </a:rPr>
              <a:t>) ٹیمپلرز نے بنایا(</a:t>
            </a:r>
            <a:r>
              <a:rPr lang="en-US" sz="1200" baseline="0" dirty="0">
                <a:latin typeface="Jameel Noori Nastaleeq" panose="02000503000000020004" pitchFamily="2" charset="-78"/>
                <a:cs typeface="Jameel Noori Nastaleeq" panose="02000503000000020004" pitchFamily="2" charset="-78"/>
              </a:rPr>
              <a:t> The </a:t>
            </a:r>
            <a:r>
              <a:rPr lang="en-US" sz="1200" baseline="0" dirty="0" err="1">
                <a:latin typeface="Jameel Noori Nastaleeq" panose="02000503000000020004" pitchFamily="2" charset="-78"/>
                <a:cs typeface="Jameel Noori Nastaleeq" panose="02000503000000020004" pitchFamily="2" charset="-78"/>
              </a:rPr>
              <a:t>Templer</a:t>
            </a:r>
            <a:r>
              <a:rPr lang="en-US" sz="1200" baseline="0" dirty="0">
                <a:latin typeface="Jameel Noori Nastaleeq" panose="02000503000000020004" pitchFamily="2" charset="-78"/>
                <a:cs typeface="Jameel Noori Nastaleeq" panose="02000503000000020004" pitchFamily="2" charset="-78"/>
              </a:rPr>
              <a:t> Knight of God  by  Burma </a:t>
            </a:r>
            <a:r>
              <a:rPr lang="en-US" sz="1200" baseline="0" dirty="0" err="1">
                <a:latin typeface="Jameel Noori Nastaleeq" panose="02000503000000020004" pitchFamily="2" charset="-78"/>
                <a:cs typeface="Jameel Noori Nastaleeq" panose="02000503000000020004" pitchFamily="2" charset="-78"/>
              </a:rPr>
              <a:t>edward</a:t>
            </a:r>
            <a:r>
              <a:rPr lang="ur-PK" sz="1200" baseline="0" dirty="0">
                <a:latin typeface="Jameel Noori Nastaleeq" panose="02000503000000020004" pitchFamily="2" charset="-78"/>
                <a:cs typeface="Jameel Noori Nastaleeq" panose="02000503000000020004" pitchFamily="2" charset="-78"/>
              </a:rPr>
              <a:t>)</a:t>
            </a:r>
          </a:p>
          <a:p>
            <a:pPr marL="228600" marR="0" lvl="0" indent="-228600" algn="r" defTabSz="914400" rtl="1" eaLnBrk="1" fontAlgn="auto" latinLnBrk="0" hangingPunct="1">
              <a:lnSpc>
                <a:spcPct val="100000"/>
              </a:lnSpc>
              <a:spcBef>
                <a:spcPts val="0"/>
              </a:spcBef>
              <a:spcAft>
                <a:spcPts val="0"/>
              </a:spcAft>
              <a:buClrTx/>
              <a:buSzTx/>
              <a:buFont typeface="+mj-lt"/>
              <a:buAutoNum type="alphaLcPeriod"/>
              <a:tabLst/>
              <a:defRPr/>
            </a:pPr>
            <a:r>
              <a:rPr lang="ur-PK" sz="1200" baseline="0" dirty="0">
                <a:latin typeface="Jameel Noori Nastaleeq" panose="02000503000000020004" pitchFamily="2" charset="-78"/>
                <a:cs typeface="Jameel Noori Nastaleeq" panose="02000503000000020004" pitchFamily="2" charset="-78"/>
              </a:rPr>
              <a:t>پھر ٹیمپلرز نے لوگون کو سونا  دینا شروع کردیا اور پھر دیکھتے ہی دیکھتے شاہی خاندانوں کو  اپنا مقروض بنالیا۔0یعنی سودی بنکاری کاآغاز)</a:t>
            </a:r>
          </a:p>
          <a:p>
            <a:pPr marL="228600" marR="0" lvl="0" indent="-228600" algn="r" defTabSz="914400" rtl="1" eaLnBrk="1" fontAlgn="auto" latinLnBrk="0" hangingPunct="1">
              <a:lnSpc>
                <a:spcPct val="100000"/>
              </a:lnSpc>
              <a:spcBef>
                <a:spcPts val="0"/>
              </a:spcBef>
              <a:spcAft>
                <a:spcPts val="0"/>
              </a:spcAft>
              <a:buClrTx/>
              <a:buSzTx/>
              <a:buFont typeface="+mj-lt"/>
              <a:buAutoNum type="alphaLcPeriod"/>
              <a:tabLst/>
              <a:defRPr/>
            </a:pPr>
            <a:r>
              <a:rPr lang="ur-PK" sz="1200" dirty="0">
                <a:latin typeface="Jameel Noori Nastaleeq" panose="02000503000000020004" pitchFamily="2" charset="-78"/>
                <a:cs typeface="Jameel Noori Nastaleeq" panose="02000503000000020004" pitchFamily="2" charset="-78"/>
              </a:rPr>
              <a:t> 1305</a:t>
            </a:r>
            <a:r>
              <a:rPr lang="en-US" sz="1200" dirty="0">
                <a:latin typeface="Jameel Noori Nastaleeq" panose="02000503000000020004" pitchFamily="2" charset="-78"/>
                <a:cs typeface="Jameel Noori Nastaleeq" panose="02000503000000020004" pitchFamily="2" charset="-78"/>
              </a:rPr>
              <a:t> Pope Clement 5:</a:t>
            </a:r>
            <a:r>
              <a:rPr lang="ur-PK" sz="1200" baseline="0" dirty="0">
                <a:latin typeface="Jameel Noori Nastaleeq" panose="02000503000000020004" pitchFamily="2" charset="-78"/>
                <a:cs typeface="Jameel Noori Nastaleeq" panose="02000503000000020004" pitchFamily="2" charset="-78"/>
              </a:rPr>
              <a:t> نے ٹیمپلرز کے ھوالے سے چھان بین شروع کیاور ٹیمپلرز کے گرینڈ ماسٹڑ </a:t>
            </a:r>
            <a:r>
              <a:rPr lang="en-US" sz="1200" baseline="0" dirty="0" err="1">
                <a:latin typeface="Jameel Noori Nastaleeq" panose="02000503000000020004" pitchFamily="2" charset="-78"/>
                <a:cs typeface="Jameel Noori Nastaleeq" panose="02000503000000020004" pitchFamily="2" charset="-78"/>
              </a:rPr>
              <a:t>jasqqques</a:t>
            </a:r>
            <a:r>
              <a:rPr lang="en-US" sz="1200" baseline="0" dirty="0">
                <a:latin typeface="Jameel Noori Nastaleeq" panose="02000503000000020004" pitchFamily="2" charset="-78"/>
                <a:cs typeface="Jameel Noori Nastaleeq" panose="02000503000000020004" pitchFamily="2" charset="-78"/>
              </a:rPr>
              <a:t> De </a:t>
            </a:r>
            <a:r>
              <a:rPr lang="en-US" sz="1200" baseline="0" dirty="0" err="1">
                <a:latin typeface="Jameel Noori Nastaleeq" panose="02000503000000020004" pitchFamily="2" charset="-78"/>
                <a:cs typeface="Jameel Noori Nastaleeq" panose="02000503000000020004" pitchFamily="2" charset="-78"/>
              </a:rPr>
              <a:t>Molay</a:t>
            </a:r>
            <a:r>
              <a:rPr lang="ur-PK" sz="1200" baseline="0" dirty="0">
                <a:latin typeface="Jameel Noori Nastaleeq" panose="02000503000000020004" pitchFamily="2" charset="-78"/>
                <a:cs typeface="Jameel Noori Nastaleeq" panose="02000503000000020004" pitchFamily="2" charset="-78"/>
              </a:rPr>
              <a:t>کو فرانس طلب کیا۔</a:t>
            </a:r>
            <a:r>
              <a:rPr lang="en-US" sz="1200" baseline="0" dirty="0">
                <a:latin typeface="Jameel Noori Nastaleeq" panose="02000503000000020004" pitchFamily="2" charset="-78"/>
                <a:cs typeface="Jameel Noori Nastaleeq" panose="02000503000000020004" pitchFamily="2" charset="-78"/>
              </a:rPr>
              <a:t>De </a:t>
            </a:r>
            <a:r>
              <a:rPr lang="en-US" sz="1200" baseline="0" dirty="0" err="1">
                <a:latin typeface="Jameel Noori Nastaleeq" panose="02000503000000020004" pitchFamily="2" charset="-78"/>
                <a:cs typeface="Jameel Noori Nastaleeq" panose="02000503000000020004" pitchFamily="2" charset="-78"/>
              </a:rPr>
              <a:t>Molay</a:t>
            </a:r>
            <a:r>
              <a:rPr lang="ur-PK" sz="1200" baseline="0" dirty="0">
                <a:latin typeface="Jameel Noori Nastaleeq" panose="02000503000000020004" pitchFamily="2" charset="-78"/>
                <a:cs typeface="Jameel Noori Nastaleeq" panose="02000503000000020004" pitchFamily="2" charset="-78"/>
              </a:rPr>
              <a:t>1307 میں فرانس پہنچا۔اس وقت فرانس کا بادشاہ</a:t>
            </a:r>
            <a:r>
              <a:rPr lang="en-US" sz="1200" baseline="0" dirty="0">
                <a:latin typeface="Jameel Noori Nastaleeq" panose="02000503000000020004" pitchFamily="2" charset="-78"/>
                <a:cs typeface="Jameel Noori Nastaleeq" panose="02000503000000020004" pitchFamily="2" charset="-78"/>
              </a:rPr>
              <a:t>Philip 4</a:t>
            </a:r>
            <a:r>
              <a:rPr lang="ur-PK" sz="1200" baseline="0" dirty="0">
                <a:latin typeface="Jameel Noori Nastaleeq" panose="02000503000000020004" pitchFamily="2" charset="-78"/>
                <a:cs typeface="Jameel Noori Nastaleeq" panose="02000503000000020004" pitchFamily="2" charset="-78"/>
              </a:rPr>
              <a:t>ان قرضوں میں دبا ہوا تھا جو کہ اس نے انگلش وار مین ٹیمپلرز سے لیے تھے فلپ نے چرج کوٹیمپلرز کےخلاف کاروائ کی اجازت دے دی جمعہ 3 اکتوبر 1307 ک</a:t>
            </a:r>
            <a:r>
              <a:rPr lang="en-US" sz="1200" baseline="0" dirty="0">
                <a:latin typeface="Jameel Noori Nastaleeq" panose="02000503000000020004" pitchFamily="2" charset="-78"/>
                <a:cs typeface="Jameel Noori Nastaleeq" panose="02000503000000020004" pitchFamily="2" charset="-78"/>
              </a:rPr>
              <a:t>De </a:t>
            </a:r>
            <a:r>
              <a:rPr lang="en-US" sz="1200" baseline="0" dirty="0" err="1">
                <a:latin typeface="Jameel Noori Nastaleeq" panose="02000503000000020004" pitchFamily="2" charset="-78"/>
                <a:cs typeface="Jameel Noori Nastaleeq" panose="02000503000000020004" pitchFamily="2" charset="-78"/>
              </a:rPr>
              <a:t>Molay</a:t>
            </a:r>
            <a:r>
              <a:rPr lang="en-US" sz="1200" baseline="0" dirty="0">
                <a:latin typeface="Jameel Noori Nastaleeq" panose="02000503000000020004" pitchFamily="2" charset="-78"/>
                <a:cs typeface="Jameel Noori Nastaleeq" panose="02000503000000020004" pitchFamily="2" charset="-78"/>
              </a:rPr>
              <a:t> </a:t>
            </a:r>
            <a:r>
              <a:rPr lang="ur-PK" sz="1200" baseline="0" dirty="0">
                <a:latin typeface="Jameel Noori Nastaleeq" panose="02000503000000020004" pitchFamily="2" charset="-78"/>
                <a:cs typeface="Jameel Noori Nastaleeq" panose="02000503000000020004" pitchFamily="2" charset="-78"/>
              </a:rPr>
              <a:t>اور اس کے ساتھیوں کو حراست میں لے لیا گیا۔ (آج بھی 13  تاریخ کا جمعہ </a:t>
            </a:r>
            <a:r>
              <a:rPr lang="en-US" sz="1200" baseline="0" dirty="0">
                <a:latin typeface="Jameel Noori Nastaleeq" panose="02000503000000020004" pitchFamily="2" charset="-78"/>
                <a:cs typeface="Jameel Noori Nastaleeq" panose="02000503000000020004" pitchFamily="2" charset="-78"/>
              </a:rPr>
              <a:t> Unlucky</a:t>
            </a:r>
            <a:r>
              <a:rPr lang="ur-PK" sz="1200" baseline="0" dirty="0">
                <a:latin typeface="Jameel Noori Nastaleeq" panose="02000503000000020004" pitchFamily="2" charset="-78"/>
                <a:cs typeface="Jameel Noori Nastaleeq" panose="02000503000000020004" pitchFamily="2" charset="-78"/>
              </a:rPr>
              <a:t> مانا جاتا ہے)۔۔ڈی مولائے نے الزامات قبول کر لیے جو ٹیمپلرز پر لگائے گئے تھے۔ مثلاً شیطان کی پوجا،توہین مسیحؑ،بت پرستی،  ہم جنس پرستی ،اور مالی غبن، وغیرہ </a:t>
            </a:r>
            <a:r>
              <a:rPr lang="en-US" sz="1200" baseline="0" dirty="0">
                <a:latin typeface="Jameel Noori Nastaleeq" panose="02000503000000020004" pitchFamily="2" charset="-78"/>
                <a:cs typeface="Jameel Noori Nastaleeq" panose="02000503000000020004" pitchFamily="2" charset="-78"/>
              </a:rPr>
              <a:t>Clement</a:t>
            </a:r>
            <a:r>
              <a:rPr lang="ur-PK" sz="1200" baseline="0" dirty="0">
                <a:latin typeface="Jameel Noori Nastaleeq" panose="02000503000000020004" pitchFamily="2" charset="-78"/>
                <a:cs typeface="Jameel Noori Nastaleeq" panose="02000503000000020004" pitchFamily="2" charset="-78"/>
              </a:rPr>
              <a:t> نے1312 میں ٹٹیمپلرز کو کالعدم قرار دے دیا اور8 مارچ 1314 کو ڈی مولائے کو پیرس مین جلادیا گیا باقی ٹیمپلرز کو بھی جلا دیا گیا  اور بچ نکلنے والے اسکاٹ لینڈ آگئے</a:t>
            </a:r>
            <a:endParaRPr lang="en-US" sz="1200" dirty="0">
              <a:latin typeface="Jameel Noori Nastaleeq" panose="02000503000000020004" pitchFamily="2" charset="-78"/>
              <a:cs typeface="Jameel Noori Nastaleeq" panose="02000503000000020004" pitchFamily="2" charset="-78"/>
            </a:endParaRPr>
          </a:p>
          <a:p>
            <a:pPr marL="228600" marR="0" lvl="0" indent="-228600" algn="r" defTabSz="914400" rtl="1" eaLnBrk="1" fontAlgn="auto" latinLnBrk="0" hangingPunct="1">
              <a:lnSpc>
                <a:spcPct val="100000"/>
              </a:lnSpc>
              <a:spcBef>
                <a:spcPts val="0"/>
              </a:spcBef>
              <a:spcAft>
                <a:spcPts val="0"/>
              </a:spcAft>
              <a:buClrTx/>
              <a:buSzTx/>
              <a:buFont typeface="+mj-lt"/>
              <a:buAutoNum type="alphaLcPeriod"/>
              <a:tabLst/>
              <a:defRPr/>
            </a:pPr>
            <a:endParaRPr lang="ur-PK" sz="1200" dirty="0">
              <a:latin typeface="Jameel Noori Nastaleeq" panose="02000503000000020004" pitchFamily="2" charset="-78"/>
              <a:cs typeface="Jameel Noori Nastaleeq" panose="02000503000000020004" pitchFamily="2" charset="-78"/>
            </a:endParaRPr>
          </a:p>
          <a:p>
            <a:pPr marL="228600" marR="0" lvl="0" indent="-228600" algn="r" defTabSz="914400" rtl="1" eaLnBrk="1" fontAlgn="auto" latinLnBrk="0" hangingPunct="1">
              <a:lnSpc>
                <a:spcPct val="100000"/>
              </a:lnSpc>
              <a:spcBef>
                <a:spcPts val="0"/>
              </a:spcBef>
              <a:spcAft>
                <a:spcPts val="0"/>
              </a:spcAft>
              <a:buClrTx/>
              <a:buSzTx/>
              <a:buFont typeface="+mj-lt"/>
              <a:buAutoNum type="alphaLcPeriod"/>
              <a:tabLst/>
              <a:defRPr/>
            </a:pPr>
            <a:endParaRPr lang="en-US" dirty="0"/>
          </a:p>
          <a:p>
            <a:pPr marL="228600" indent="-228600" algn="r" rtl="1">
              <a:buFont typeface="+mj-lt"/>
              <a:buAutoNum type="alphaLcPeriod"/>
            </a:pPr>
            <a:endParaRPr lang="en-US" dirty="0"/>
          </a:p>
        </p:txBody>
      </p:sp>
      <p:sp>
        <p:nvSpPr>
          <p:cNvPr id="4" name="Slide Number Placeholder 3"/>
          <p:cNvSpPr>
            <a:spLocks noGrp="1"/>
          </p:cNvSpPr>
          <p:nvPr>
            <p:ph type="sldNum" sz="quarter" idx="10"/>
          </p:nvPr>
        </p:nvSpPr>
        <p:spPr/>
        <p:txBody>
          <a:bodyPr/>
          <a:lstStyle/>
          <a:p>
            <a:fld id="{6D258056-8B08-4670-A312-2E7017CCFE2E}" type="slidenum">
              <a:rPr lang="en-US" smtClean="0"/>
              <a:t>24</a:t>
            </a:fld>
            <a:endParaRPr lang="en-US"/>
          </a:p>
        </p:txBody>
      </p:sp>
    </p:spTree>
    <p:extLst>
      <p:ext uri="{BB962C8B-B14F-4D97-AF65-F5344CB8AC3E}">
        <p14:creationId xmlns:p14="http://schemas.microsoft.com/office/powerpoint/2010/main" val="1572887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D258056-8B08-4670-A312-2E7017CCFE2E}" type="slidenum">
              <a:rPr lang="en-US" smtClean="0"/>
              <a:t>25</a:t>
            </a:fld>
            <a:endParaRPr lang="en-US"/>
          </a:p>
        </p:txBody>
      </p:sp>
    </p:spTree>
    <p:extLst>
      <p:ext uri="{BB962C8B-B14F-4D97-AF65-F5344CB8AC3E}">
        <p14:creationId xmlns:p14="http://schemas.microsoft.com/office/powerpoint/2010/main" val="3165820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dirty="0"/>
              <a:t> </a:t>
            </a:r>
            <a:endParaRPr lang="en-US" dirty="0"/>
          </a:p>
        </p:txBody>
      </p:sp>
      <p:sp>
        <p:nvSpPr>
          <p:cNvPr id="4" name="Slide Number Placeholder 3"/>
          <p:cNvSpPr>
            <a:spLocks noGrp="1"/>
          </p:cNvSpPr>
          <p:nvPr>
            <p:ph type="sldNum" sz="quarter" idx="10"/>
          </p:nvPr>
        </p:nvSpPr>
        <p:spPr/>
        <p:txBody>
          <a:bodyPr/>
          <a:lstStyle/>
          <a:p>
            <a:fld id="{6D258056-8B08-4670-A312-2E7017CCFE2E}" type="slidenum">
              <a:rPr lang="en-US" smtClean="0"/>
              <a:t>27</a:t>
            </a:fld>
            <a:endParaRPr lang="en-US"/>
          </a:p>
        </p:txBody>
      </p:sp>
    </p:spTree>
    <p:extLst>
      <p:ext uri="{BB962C8B-B14F-4D97-AF65-F5344CB8AC3E}">
        <p14:creationId xmlns:p14="http://schemas.microsoft.com/office/powerpoint/2010/main" val="1914213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r-PK" dirty="0"/>
              <a:t>ہم</a:t>
            </a:r>
            <a:r>
              <a:rPr lang="ur-PK" baseline="0" dirty="0"/>
              <a:t> دیکھ رہے ہیں کہ آج بھر پور کوشش ہے کہ کسی طرح مسلمانوں کے دل سے اس عقیدہ(ناموس رسالت) کوختم کردیا جاےکیونکہ اُن کی تحقیق کے مطابق مسلمانوں کا سب سے طاقتور عقیدہ یہی ہے(جاوید چودہری کالم نگا ر ہیں ایک مرتبہ ملک سے باہر ایک کافی شاپ میں کسی یہودی عالم سے ملاقات ہوئ جو اسلام اور مسلمانوں پر ریسرچ کر رہا تھا۔اسکی ریسرچ کے مطابق </a:t>
            </a:r>
            <a:endParaRPr lang="en-US" baseline="0" dirty="0"/>
          </a:p>
          <a:p>
            <a:pPr algn="r" rtl="1"/>
            <a:r>
              <a:rPr lang="ur-PK" baseline="0" dirty="0"/>
              <a:t>مسلمان سب برداشت کرسکتے ہیں مگر محمد ﷺ کی توہین برداشت نہیں کرسکت اور بپھر کر کھڑے ہو جاتے ہیں پھر چاہے فرعون ہو یا قارون وہ ہرکسی کے سامنے ڈٹ جاتے ہیں اگر مسلمانوں کو کنٹرول کرنا ہے تو ان کے دل سے ان کی نبیﷺ کی محبت اور حیثیت ختم کرو۔یہ پہ درپے ہونے والے واقعات اسی کا شاخسانہ  ہے</a:t>
            </a:r>
          </a:p>
          <a:p>
            <a:pPr algn="r" rtl="1"/>
            <a:r>
              <a:rPr lang="ur-PK" baseline="0" dirty="0"/>
              <a:t>الیکشن کے فارم پر محمدﷺ کی جگہ نبی پاک لکھوایا تاکہ قادیانیوں کے لئے گنجائش رہے(نعوذ باللہ)</a:t>
            </a:r>
          </a:p>
          <a:p>
            <a:pPr algn="r" rtl="1"/>
            <a:r>
              <a:rPr lang="ur-PK" baseline="0" dirty="0"/>
              <a:t>میاں عاطف۔غلام احمد قادیانی کے پڑ پوتے ہیں۔۔قادیان چینل کے ڈائریکٹر اور قادیانیت کے مبلغ ہیں</a:t>
            </a:r>
          </a:p>
          <a:p>
            <a:pPr algn="r" rtl="1"/>
            <a:r>
              <a:rPr lang="ur-PK" baseline="0" dirty="0"/>
              <a:t>اعلیٰ ترین تعلیمی ادارےلمز کے طلباء کو اظہار یکجہتیکے لئے ربوہ لے جایاگیا</a:t>
            </a:r>
          </a:p>
          <a:p>
            <a:pPr algn="r" rtl="1"/>
            <a:r>
              <a:rPr lang="ur-PK" baseline="0" dirty="0"/>
              <a:t>نوائے وقت میں</a:t>
            </a:r>
            <a:r>
              <a:rPr lang="en-US" baseline="0" dirty="0"/>
              <a:t> </a:t>
            </a:r>
            <a:r>
              <a:rPr lang="ur-PK" baseline="0" dirty="0"/>
              <a:t> قادیانیوں کا اشتہار چھپا جس میں" قادیانیوں کی خدمات پاکستان کے لئے" کا اظہار کیا گیا تھا۔بعد میں عوامی احتجاج پر ادارے نے معذرت کر لی کہ یہ سہواً (غلطی سے)ہوا ہے</a:t>
            </a:r>
            <a:endParaRPr lang="en-US" baseline="0" dirty="0"/>
          </a:p>
        </p:txBody>
      </p:sp>
      <p:sp>
        <p:nvSpPr>
          <p:cNvPr id="4" name="Slide Number Placeholder 3"/>
          <p:cNvSpPr>
            <a:spLocks noGrp="1"/>
          </p:cNvSpPr>
          <p:nvPr>
            <p:ph type="sldNum" sz="quarter" idx="10"/>
          </p:nvPr>
        </p:nvSpPr>
        <p:spPr/>
        <p:txBody>
          <a:bodyPr/>
          <a:lstStyle/>
          <a:p>
            <a:fld id="{32813E90-304C-457C-B455-350874F6E844}" type="slidenum">
              <a:rPr lang="en-US" smtClean="0"/>
              <a:t>30</a:t>
            </a:fld>
            <a:endParaRPr lang="en-US"/>
          </a:p>
        </p:txBody>
      </p:sp>
    </p:spTree>
    <p:extLst>
      <p:ext uri="{BB962C8B-B14F-4D97-AF65-F5344CB8AC3E}">
        <p14:creationId xmlns:p14="http://schemas.microsoft.com/office/powerpoint/2010/main" val="2030013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58056-8B08-4670-A312-2E7017CCFE2E}" type="slidenum">
              <a:rPr lang="en-US" smtClean="0"/>
              <a:t>31</a:t>
            </a:fld>
            <a:endParaRPr lang="en-US"/>
          </a:p>
        </p:txBody>
      </p:sp>
    </p:spTree>
    <p:extLst>
      <p:ext uri="{BB962C8B-B14F-4D97-AF65-F5344CB8AC3E}">
        <p14:creationId xmlns:p14="http://schemas.microsoft.com/office/powerpoint/2010/main" val="932214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2E5FB-2BB1-4366-A561-4ACEE9F69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fld id="{BF86A0C4-D2B8-433F-9819-60F8E1C9C693}" type="datetime1">
              <a:rPr lang="en-US" smtClean="0"/>
              <a:t>2/21/2022</a:t>
            </a:fld>
            <a:endParaRPr lang="en-US"/>
          </a:p>
        </p:txBody>
      </p:sp>
    </p:spTree>
    <p:extLst>
      <p:ext uri="{BB962C8B-B14F-4D97-AF65-F5344CB8AC3E}">
        <p14:creationId xmlns:p14="http://schemas.microsoft.com/office/powerpoint/2010/main" val="1332506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r" defTabSz="457200" rtl="1" eaLnBrk="1" fontAlgn="auto" latinLnBrk="0" hangingPunct="1">
              <a:lnSpc>
                <a:spcPct val="100000"/>
              </a:lnSpc>
              <a:spcBef>
                <a:spcPct val="20000"/>
              </a:spcBef>
              <a:spcAft>
                <a:spcPts val="600"/>
              </a:spcAft>
              <a:buClr>
                <a:srgbClr val="4F81BD"/>
              </a:buClr>
              <a:buSzTx/>
              <a:buFont typeface="Wingdings" pitchFamily="2" charset="2"/>
              <a:buNone/>
              <a:tabLst/>
              <a:defRPr/>
            </a:pPr>
            <a:r>
              <a:rPr lang="ur-PK" sz="1400" baseline="0" dirty="0">
                <a:latin typeface="Jameel Noori Nastaleeq" panose="02000503000000020004" pitchFamily="2" charset="-78"/>
                <a:ea typeface="Times New Roman" panose="02020603050405020304" pitchFamily="18" charset="0"/>
                <a:cs typeface="Jameel Noori Nastaleeq" panose="02000503000000020004" pitchFamily="2" charset="-78"/>
              </a:rPr>
              <a:t> دجال لوگوں کے ایمان کی آزمائش اس طرح کرے گا کہ قرآنی احکامات اور سنت کے طریقوں کے برعکس طریقے لوگوں میں رائج ہو جائیں گے اور لوگ مجبور ہوں گے کہ ان ہی طریقوں پر چلیں ورنہ معاشرے میں بائیکاٹ ہو گا۔ </a:t>
            </a:r>
            <a:r>
              <a:rPr kumimoji="0" lang="ur-PK" sz="1400" b="0" i="0" u="none" strike="noStrike" kern="1200" cap="none" spc="0" normalizeH="0" baseline="0" noProof="0" dirty="0">
                <a:ln>
                  <a:noFill/>
                </a:ln>
                <a:solidFill>
                  <a:srgbClr val="66FF33"/>
                </a:solidFill>
                <a:effectLst/>
                <a:uLnTx/>
                <a:uFillTx/>
                <a:latin typeface="Jameel Noori Nastaleeq" pitchFamily="2" charset="-78"/>
                <a:ea typeface="+mn-ea"/>
                <a:cs typeface="Jameel Noori Nastaleeq" pitchFamily="2" charset="-78"/>
              </a:rPr>
              <a:t>(ایمان کی آزمائش)</a:t>
            </a:r>
            <a:endParaRPr lang="ur-PK" sz="1400" baseline="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indent="0" algn="r" defTabSz="914400" rtl="1" eaLnBrk="1" fontAlgn="auto" latinLnBrk="0" hangingPunct="1">
              <a:lnSpc>
                <a:spcPct val="107000"/>
              </a:lnSpc>
              <a:spcBef>
                <a:spcPts val="0"/>
              </a:spcBef>
              <a:spcAft>
                <a:spcPts val="0"/>
              </a:spcAft>
              <a:buClrTx/>
              <a:buSzTx/>
              <a:buFontTx/>
              <a:buNone/>
              <a:tabLst/>
              <a:defRPr/>
            </a:pPr>
            <a:r>
              <a:rPr lang="ur-PK" sz="1400" baseline="0" dirty="0">
                <a:latin typeface="Jameel Noori Nastaleeq" panose="02000503000000020004" pitchFamily="2" charset="-78"/>
                <a:ea typeface="Times New Roman" panose="02020603050405020304" pitchFamily="18" charset="0"/>
                <a:cs typeface="Jameel Noori Nastaleeq" panose="02000503000000020004" pitchFamily="2" charset="-78"/>
              </a:rPr>
              <a:t> بڑی نوکریاں اور چمکتا ہوا کاروبار اس ہی کا ہو گا جو زمانے کے طریقوں کے مطابق بد عنوانی کرے اور قرآن کے احکامات کے خلاف چلے۔</a:t>
            </a:r>
            <a:r>
              <a:rPr lang="ur-PK" sz="1400" dirty="0">
                <a:solidFill>
                  <a:srgbClr val="66FF33"/>
                </a:solidFill>
                <a:latin typeface="Jameel Noori Nastaleeq" pitchFamily="2" charset="-78"/>
                <a:cs typeface="Jameel Noori Nastaleeq" pitchFamily="2" charset="-78"/>
              </a:rPr>
              <a:t> (مال کی آزمائش)</a:t>
            </a:r>
            <a:r>
              <a:rPr lang="ur-PK" sz="1400" baseline="0" dirty="0">
                <a:latin typeface="Jameel Noori Nastaleeq" panose="02000503000000020004" pitchFamily="2" charset="-78"/>
                <a:ea typeface="Times New Roman" panose="02020603050405020304" pitchFamily="18" charset="0"/>
                <a:cs typeface="Jameel Noori Nastaleeq" panose="02000503000000020004" pitchFamily="2" charset="-78"/>
              </a:rPr>
              <a:t> </a:t>
            </a:r>
          </a:p>
          <a:p>
            <a:pPr algn="r" rtl="1">
              <a:lnSpc>
                <a:spcPct val="107000"/>
              </a:lnSpc>
            </a:pP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وہ لوگوں کو اپنی شعبدہ بازیوں سے آزمائش میں ڈال دے گا ( علم کے ذریعے آزمائش)</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وہ دنیا کے بیشتر حصوں پر قبضہ کرلے گا (اقتدار کے ذریعے آزمائش)</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defTabSz="929305">
              <a:defRPr/>
            </a:pPr>
            <a:fld id="{B6856DDA-F4F4-4E8E-8BB8-0B6820B27A8A}" type="slidenum">
              <a:rPr lang="en-US">
                <a:solidFill>
                  <a:prstClr val="black"/>
                </a:solidFill>
                <a:latin typeface="Calibri"/>
              </a:rPr>
              <a:pPr defTabSz="929305">
                <a:defRPr/>
              </a:pPr>
              <a:t>33</a:t>
            </a:fld>
            <a:endParaRPr lang="en-US" dirty="0">
              <a:solidFill>
                <a:prstClr val="black"/>
              </a:solidFill>
              <a:latin typeface="Calibri"/>
            </a:endParaRPr>
          </a:p>
        </p:txBody>
      </p:sp>
      <p:sp>
        <p:nvSpPr>
          <p:cNvPr id="5" name="Date Placeholder 4"/>
          <p:cNvSpPr>
            <a:spLocks noGrp="1"/>
          </p:cNvSpPr>
          <p:nvPr>
            <p:ph type="dt" idx="11"/>
          </p:nvPr>
        </p:nvSpPr>
        <p:spPr/>
        <p:txBody>
          <a:bodyPr/>
          <a:lstStyle/>
          <a:p>
            <a:fld id="{8CEACCC5-7377-46A6-BDF8-67D98C97EADC}" type="datetime1">
              <a:rPr lang="en-US" smtClean="0"/>
              <a:t>2/21/2022</a:t>
            </a:fld>
            <a:endParaRPr lang="en-US"/>
          </a:p>
        </p:txBody>
      </p:sp>
    </p:spTree>
    <p:extLst>
      <p:ext uri="{BB962C8B-B14F-4D97-AF65-F5344CB8AC3E}">
        <p14:creationId xmlns:p14="http://schemas.microsoft.com/office/powerpoint/2010/main" val="2285390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یہ فتنے موجود ہیں آج ہر طرف سے ان کی یلغار ہےن</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ہ</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گھر میں ایمان محفوظ ہے ن</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ہ</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باہر ۔ ان فتنوں سے محفوظ رکھنے کے لیے رب کریم نے ان کی نشاندہی  کے ساتھ ان کا حل بھی دیا ہے  کہ جب ایمان کی آزمائش ہو، عقیدے کا خوف ہو  تو ایمان پر جمنے کے لیے اس کتاب میں نسخہ موجود ہے آیت نمبر 37 ترجمہ  اے نبی صلی اللہ علیہ وسلم تمہارے رب کی کتاب میں سے جو کچھ تم پر وحی کیا گیا ہے اسے سنا دو کوئی اس کے فرمودات کو بدل نہیں سکتا</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یعنی اس کتاب میں بیان کردہ حقائق ہمیشہ کے لئے ہیں کسی بھی قوت</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اقتدار اور خواہشات نفس کے لئے اس کو بدلا نہیں جا سکتا جب اقتدار فرعون نما لوگوں کے ہاتھوں میں ہو اور ایمان والوں کی بولی لگائی جارہی ہو۔ ایمان پر چلنا ہاتھ پر انگارہ لینے کے مترادف ہو تو اسی کتاب سے رہنمائی لینی ہوگی اس سے مراد یہ نہیں کہ موجودہ دور کے تقاضوں کے مطابق اجتہاد نہیں کیا جاسکتا بلکہ مراد ہے ایمان اور عقائد آئیڈیالوجی اور ویلیو ہی رہیں گی یعنی صریح شرعی قوانین حلال و حرام ہمیشہ وہیں رہیں گے ویلیوز اسلامی اخلاقیات اور آداب ہمیشہ وہیں رہیں گے ان میں تبدیلی نہ کریں مثال اس کی یہ ہے کہ کھانا بیٹھ کر کھانا سنت ہے خواہ آپ میز پر کھائیں یا زمین پر دسترخوان بچھا کر۔</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نماز حالات کی بنا پر بیٹھ کر پڑھیں کھڑے ہوکر پڑھیں یا لیٹ کر منہ ہمیشہ قبلے کی طرف رہے گا  ایمانیات پر کمپرومائز نہیں کیا جائے گا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902E5FB-2BB1-4366-A561-4ACEE9F69B50}" type="slidenum">
              <a:rPr lang="en-US" smtClean="0"/>
              <a:t>34</a:t>
            </a:fld>
            <a:endParaRPr lang="en-US"/>
          </a:p>
        </p:txBody>
      </p:sp>
      <p:sp>
        <p:nvSpPr>
          <p:cNvPr id="5" name="Date Placeholder 4"/>
          <p:cNvSpPr>
            <a:spLocks noGrp="1"/>
          </p:cNvSpPr>
          <p:nvPr>
            <p:ph type="dt" idx="11"/>
          </p:nvPr>
        </p:nvSpPr>
        <p:spPr/>
        <p:txBody>
          <a:bodyPr/>
          <a:lstStyle/>
          <a:p>
            <a:fld id="{AC2FB7D0-831D-4CE0-88FE-F13604CC553E}" type="datetime1">
              <a:rPr lang="en-US" smtClean="0"/>
              <a:t>2/21/2022</a:t>
            </a:fld>
            <a:endParaRPr lang="en-US"/>
          </a:p>
        </p:txBody>
      </p:sp>
    </p:spTree>
    <p:extLst>
      <p:ext uri="{BB962C8B-B14F-4D97-AF65-F5344CB8AC3E}">
        <p14:creationId xmlns:p14="http://schemas.microsoft.com/office/powerpoint/2010/main" val="3464645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pPr>
            <a:r>
              <a:rPr lang="ar-SA" sz="1400" dirty="0">
                <a:latin typeface="Calibri" panose="020F0502020204030204" pitchFamily="34" charset="0"/>
                <a:ea typeface="Times New Roman" panose="02020603050405020304" pitchFamily="18" charset="0"/>
                <a:cs typeface="Jameel Noori Nastaleeq" panose="02000503000000020004" pitchFamily="2" charset="-78"/>
              </a:rPr>
              <a:t>پر تکلیف اور فتنوں سے بھرے اس معاشرے میں ثابت قدم رہنے کے لئے ساتھیوں کی ضرورت</a:t>
            </a:r>
            <a:r>
              <a:rPr lang="ur-PK" sz="1400" dirty="0">
                <a:latin typeface="Calibri" panose="020F0502020204030204" pitchFamily="34" charset="0"/>
                <a:ea typeface="Times New Roman" panose="02020603050405020304" pitchFamily="18" charset="0"/>
                <a:cs typeface="Jameel Noori Nastaleeq" panose="02000503000000020004" pitchFamily="2" charset="-78"/>
              </a:rPr>
              <a:t> ہوتی ہے </a:t>
            </a:r>
            <a:r>
              <a:rPr lang="ar-SA" sz="1400" dirty="0">
                <a:latin typeface="Calibri" panose="020F0502020204030204" pitchFamily="34" charset="0"/>
                <a:ea typeface="Times New Roman" panose="02020603050405020304" pitchFamily="18" charset="0"/>
                <a:cs typeface="Jameel Noori Nastaleeq" panose="02000503000000020004" pitchFamily="2" charset="-78"/>
              </a:rPr>
              <a:t> اور ساتھی بھی وہ جو صالح ہوں رب سے تعلق رکھتے ہوں ہمیں اس بات کا جائزہ لینا ہوگا کہ ہماری سوسائٹی ہمارا حلقہ احباب کن لوگوں پر مشتمل ہے ہمارے ساتھ </a:t>
            </a:r>
            <a:r>
              <a:rPr lang="ur-PK" sz="1400" dirty="0">
                <a:latin typeface="Calibri" panose="020F0502020204030204" pitchFamily="34" charset="0"/>
                <a:ea typeface="Times New Roman" panose="02020603050405020304" pitchFamily="18" charset="0"/>
                <a:cs typeface="Jameel Noori Nastaleeq" panose="02000503000000020004" pitchFamily="2" charset="-78"/>
              </a:rPr>
              <a:t>رہنے والے </a:t>
            </a:r>
            <a:r>
              <a:rPr lang="ar-SA" sz="1400" dirty="0">
                <a:latin typeface="Calibri" panose="020F0502020204030204" pitchFamily="34" charset="0"/>
                <a:ea typeface="Times New Roman" panose="02020603050405020304" pitchFamily="18" charset="0"/>
                <a:cs typeface="Jameel Noori Nastaleeq" panose="02000503000000020004" pitchFamily="2" charset="-78"/>
              </a:rPr>
              <a:t>افراد کئی</a:t>
            </a:r>
            <a:r>
              <a:rPr lang="ur-PK" sz="1400" dirty="0">
                <a:latin typeface="Calibri" panose="020F0502020204030204" pitchFamily="34" charset="0"/>
                <a:ea typeface="Times New Roman" panose="02020603050405020304" pitchFamily="18" charset="0"/>
                <a:cs typeface="Jameel Noori Nastaleeq" panose="02000503000000020004" pitchFamily="2" charset="-78"/>
              </a:rPr>
              <a:t> طرح کے</a:t>
            </a:r>
            <a:r>
              <a:rPr lang="ar-SA" sz="1400" dirty="0">
                <a:latin typeface="Calibri" panose="020F0502020204030204" pitchFamily="34" charset="0"/>
                <a:ea typeface="Times New Roman" panose="02020603050405020304" pitchFamily="18" charset="0"/>
                <a:cs typeface="Jameel Noori Nastaleeq" panose="02000503000000020004" pitchFamily="2" charset="-78"/>
              </a:rPr>
              <a:t> ہونگے مگر ان میں سے ک</a:t>
            </a:r>
            <a:r>
              <a:rPr lang="ur-PK" sz="1400" dirty="0">
                <a:latin typeface="Calibri" panose="020F0502020204030204" pitchFamily="34" charset="0"/>
                <a:ea typeface="Times New Roman" panose="02020603050405020304" pitchFamily="18" charset="0"/>
                <a:cs typeface="Jameel Noori Nastaleeq" panose="02000503000000020004" pitchFamily="2" charset="-78"/>
              </a:rPr>
              <a:t>س</a:t>
            </a:r>
            <a:r>
              <a:rPr lang="ar-SA" sz="1400" dirty="0">
                <a:latin typeface="Calibri" panose="020F0502020204030204" pitchFamily="34" charset="0"/>
                <a:ea typeface="Times New Roman" panose="02020603050405020304" pitchFamily="18" charset="0"/>
                <a:cs typeface="Jameel Noori Nastaleeq" panose="02000503000000020004" pitchFamily="2" charset="-78"/>
              </a:rPr>
              <a:t> میں صالحیت ہے۔ کون صرف ہماری دنیا بہتر بنانے کے حوالے سے معاون ہے جائزہ لیں اور رد کردیں ان سارے راستوں کو جو دین اور خدا سے دور لے جاتے ہیں مثلا گھر میں ریلیکس ہونے کے لئے ٹی وی کا سہارا لیتے ہیں مختلف چینلز سرچ کرتے ہیں کیا ان میں صالحیت ہے</a:t>
            </a:r>
            <a:r>
              <a:rPr lang="ur-PK" sz="1400" dirty="0">
                <a:latin typeface="Calibri" panose="020F0502020204030204" pitchFamily="34" charset="0"/>
                <a:ea typeface="Times New Roman" panose="02020603050405020304" pitchFamily="18" charset="0"/>
                <a:cs typeface="Jameel Noori Nastaleeq" panose="02000503000000020004" pitchFamily="2" charset="-78"/>
              </a:rPr>
              <a:t>؟</a:t>
            </a:r>
            <a:r>
              <a:rPr lang="ar-SA" sz="1400" dirty="0">
                <a:latin typeface="Calibri" panose="020F0502020204030204" pitchFamily="34" charset="0"/>
                <a:ea typeface="Times New Roman" panose="02020603050405020304" pitchFamily="18" charset="0"/>
                <a:cs typeface="Jameel Noori Nastaleeq" panose="02000503000000020004" pitchFamily="2" charset="-78"/>
              </a:rPr>
              <a:t> کون سے پروگرام ایسے ہیں جو ہمارے ایمان اور عقائد کے منافی ہیں ان کو چھوڑنا دیگر کو اختیار کرنا انٹرنیٹ پر ایسی ویب سائٹس ڈھونڈنا</a:t>
            </a:r>
            <a:r>
              <a:rPr lang="ur-PK" sz="1400" dirty="0">
                <a:latin typeface="Calibri" panose="020F0502020204030204" pitchFamily="34" charset="0"/>
                <a:ea typeface="Times New Roman" panose="02020603050405020304" pitchFamily="18" charset="0"/>
                <a:cs typeface="Jameel Noori Nastaleeq" panose="02000503000000020004" pitchFamily="2" charset="-78"/>
              </a:rPr>
              <a:t> جو اچھی ہوں ،</a:t>
            </a:r>
            <a:r>
              <a:rPr lang="ar-SA" sz="1400" dirty="0">
                <a:latin typeface="Calibri" panose="020F0502020204030204" pitchFamily="34" charset="0"/>
                <a:ea typeface="Times New Roman" panose="02020603050405020304" pitchFamily="18" charset="0"/>
                <a:cs typeface="Jameel Noori Nastaleeq" panose="02000503000000020004" pitchFamily="2" charset="-78"/>
              </a:rPr>
              <a:t> کتاب بھی ایک ساتھی ہوتی ہے اس میں بھی صالحیت ڈھونڈنا</a:t>
            </a:r>
            <a:r>
              <a:rPr lang="ur-PK" sz="1400" dirty="0">
                <a:latin typeface="Calibri" panose="020F0502020204030204" pitchFamily="34" charset="0"/>
                <a:ea typeface="Times New Roman" panose="02020603050405020304" pitchFamily="18" charset="0"/>
                <a:cs typeface="Jameel Noori Nastaleeq" panose="02000503000000020004" pitchFamily="2" charset="-78"/>
              </a:rPr>
              <a:t>۔</a:t>
            </a:r>
          </a:p>
          <a:p>
            <a:pPr algn="ctr" rtl="1">
              <a:lnSpc>
                <a:spcPct val="107000"/>
              </a:lnSpc>
            </a:pPr>
            <a:r>
              <a:rPr lang="ur-PK" sz="1400" b="1" dirty="0">
                <a:latin typeface="Calibri" panose="020F0502020204030204" pitchFamily="34" charset="0"/>
                <a:ea typeface="Times New Roman" panose="02020603050405020304" pitchFamily="18" charset="0"/>
                <a:cs typeface="Jameel Noori Nastaleeq" panose="02000503000000020004" pitchFamily="2" charset="-78"/>
              </a:rPr>
              <a:t>سب سے </a:t>
            </a:r>
            <a:r>
              <a:rPr lang="ar-SA" sz="1400" b="1" dirty="0">
                <a:latin typeface="Calibri" panose="020F0502020204030204" pitchFamily="34" charset="0"/>
                <a:ea typeface="Times New Roman" panose="02020603050405020304" pitchFamily="18" charset="0"/>
                <a:cs typeface="Jameel Noori Nastaleeq" panose="02000503000000020004" pitchFamily="2" charset="-78"/>
              </a:rPr>
              <a:t>اچھا ساتھ کس کا ہوگا</a:t>
            </a:r>
            <a:r>
              <a:rPr lang="ur-PK" sz="1400" b="1" dirty="0">
                <a:latin typeface="Calibri" panose="020F0502020204030204" pitchFamily="34" charset="0"/>
                <a:ea typeface="Times New Roman" panose="02020603050405020304" pitchFamily="18" charset="0"/>
                <a:cs typeface="Jameel Noori Nastaleeq" panose="02000503000000020004" pitchFamily="2" charset="-78"/>
              </a:rPr>
              <a:t>؟</a:t>
            </a:r>
          </a:p>
          <a:p>
            <a:pPr algn="ctr" rtl="1">
              <a:lnSpc>
                <a:spcPct val="107000"/>
              </a:lnSpc>
            </a:pPr>
            <a:r>
              <a:rPr lang="ar-SA" sz="1400" b="1" dirty="0">
                <a:latin typeface="Calibri" panose="020F0502020204030204" pitchFamily="34" charset="0"/>
                <a:ea typeface="Times New Roman" panose="02020603050405020304" pitchFamily="18" charset="0"/>
                <a:cs typeface="Jameel Noori Nastaleeq" panose="02000503000000020004" pitchFamily="2" charset="-78"/>
              </a:rPr>
              <a:t>نبی کریم صلی اللہ علیہ وسلم ک</a:t>
            </a:r>
            <a:r>
              <a:rPr lang="ur-PK" sz="1400" b="1" dirty="0">
                <a:latin typeface="Calibri" panose="020F0502020204030204" pitchFamily="34" charset="0"/>
                <a:ea typeface="Times New Roman" panose="02020603050405020304" pitchFamily="18" charset="0"/>
                <a:cs typeface="Jameel Noori Nastaleeq" panose="02000503000000020004" pitchFamily="2" charset="-78"/>
              </a:rPr>
              <a:t>ااور </a:t>
            </a:r>
            <a:r>
              <a:rPr lang="ar-SA" sz="1400" b="1" dirty="0">
                <a:latin typeface="Calibri" panose="020F0502020204030204" pitchFamily="34" charset="0"/>
                <a:ea typeface="Times New Roman" panose="02020603050405020304" pitchFamily="18" charset="0"/>
                <a:cs typeface="Jameel Noori Nastaleeq" panose="02000503000000020004" pitchFamily="2" charset="-78"/>
              </a:rPr>
              <a:t>صحابہ</a:t>
            </a:r>
            <a:r>
              <a:rPr lang="ur-PK" sz="1400" b="1" dirty="0">
                <a:latin typeface="Calibri" panose="020F0502020204030204" pitchFamily="34" charset="0"/>
                <a:ea typeface="Times New Roman" panose="02020603050405020304" pitchFamily="18" charset="0"/>
                <a:cs typeface="Jameel Noori Nastaleeq" panose="02000503000000020004" pitchFamily="2" charset="-78"/>
              </a:rPr>
              <a:t> کا۔</a:t>
            </a:r>
            <a:r>
              <a:rPr lang="ar-SA" sz="1400" dirty="0">
                <a:latin typeface="Calibri" panose="020F0502020204030204" pitchFamily="34" charset="0"/>
                <a:ea typeface="Times New Roman" panose="02020603050405020304" pitchFamily="18" charset="0"/>
                <a:cs typeface="Jameel Noori Nastaleeq" panose="02000503000000020004" pitchFamily="2" charset="-78"/>
              </a:rPr>
              <a:t> </a:t>
            </a:r>
            <a:endParaRPr lang="ur-PK" sz="1400" dirty="0">
              <a:latin typeface="Calibri" panose="020F0502020204030204" pitchFamily="34" charset="0"/>
              <a:ea typeface="Times New Roman" panose="02020603050405020304" pitchFamily="18" charset="0"/>
              <a:cs typeface="Jameel Noori Nastaleeq" panose="02000503000000020004" pitchFamily="2" charset="-78"/>
            </a:endParaRPr>
          </a:p>
          <a:p>
            <a:pPr algn="r" rtl="1">
              <a:lnSpc>
                <a:spcPct val="107000"/>
              </a:lnSpc>
            </a:pPr>
            <a:r>
              <a:rPr lang="ar-SA" sz="1400" dirty="0">
                <a:latin typeface="Calibri" panose="020F0502020204030204" pitchFamily="34" charset="0"/>
                <a:ea typeface="Times New Roman" panose="02020603050405020304" pitchFamily="18" charset="0"/>
                <a:cs typeface="Jameel Noori Nastaleeq" panose="02000503000000020004" pitchFamily="2" charset="-78"/>
              </a:rPr>
              <a:t>سیرت کے</a:t>
            </a:r>
            <a:r>
              <a:rPr lang="ur-PK" sz="1400" dirty="0">
                <a:latin typeface="Calibri" panose="020F0502020204030204" pitchFamily="34" charset="0"/>
                <a:ea typeface="Times New Roman" panose="02020603050405020304" pitchFamily="18" charset="0"/>
                <a:cs typeface="Jameel Noori Nastaleeq" panose="02000503000000020004" pitchFamily="2" charset="-78"/>
              </a:rPr>
              <a:t> مطالعے سے ہمیں ان کا</a:t>
            </a:r>
            <a:r>
              <a:rPr lang="ar-SA" sz="1400" dirty="0">
                <a:latin typeface="Calibri" panose="020F0502020204030204" pitchFamily="34" charset="0"/>
                <a:ea typeface="Times New Roman" panose="02020603050405020304" pitchFamily="18" charset="0"/>
                <a:cs typeface="Jameel Noori Nastaleeq" panose="02000503000000020004" pitchFamily="2" charset="-78"/>
              </a:rPr>
              <a:t> ساتھ </a:t>
            </a:r>
            <a:r>
              <a:rPr lang="ur-PK" sz="1400" dirty="0">
                <a:latin typeface="Calibri" panose="020F0502020204030204" pitchFamily="34" charset="0"/>
                <a:ea typeface="Times New Roman" panose="02020603050405020304" pitchFamily="18" charset="0"/>
                <a:cs typeface="Jameel Noori Nastaleeq" panose="02000503000000020004" pitchFamily="2" charset="-78"/>
              </a:rPr>
              <a:t> نصیب ہو جاتا ہے </a:t>
            </a:r>
            <a:r>
              <a:rPr lang="ar-SA" sz="1400" dirty="0">
                <a:latin typeface="Calibri" panose="020F0502020204030204" pitchFamily="34" charset="0"/>
                <a:ea typeface="Times New Roman" panose="02020603050405020304" pitchFamily="18" charset="0"/>
                <a:cs typeface="Jameel Noori Nastaleeq" panose="02000503000000020004" pitchFamily="2" charset="-78"/>
              </a:rPr>
              <a:t> احادیث و سیرت کا مطالعہ ہمیں ایک صالح اور پاکیزہ معاشرت میں لے جاتا ہے اور اس سوسائٹی کو اختیار کرنے سے ہم اپنے اندر مضبوطی بھی محسوس کرتے ہیں اور تبدیلی بھی</a:t>
            </a:r>
            <a:r>
              <a:rPr lang="ur-PK" sz="1400" dirty="0">
                <a:latin typeface="Calibri" panose="020F0502020204030204" pitchFamily="34" charset="0"/>
                <a:ea typeface="Times New Roman" panose="02020603050405020304" pitchFamily="18" charset="0"/>
                <a:cs typeface="Jameel Noori Nastaleeq" panose="02000503000000020004" pitchFamily="2" charset="-78"/>
              </a:rPr>
              <a:t>، یہاں </a:t>
            </a:r>
            <a:r>
              <a:rPr lang="ar-SA" sz="1400" dirty="0">
                <a:latin typeface="Calibri" panose="020F0502020204030204" pitchFamily="34" charset="0"/>
                <a:ea typeface="Times New Roman" panose="02020603050405020304" pitchFamily="18" charset="0"/>
                <a:cs typeface="Jameel Noori Nastaleeq" panose="02000503000000020004" pitchFamily="2" charset="-78"/>
              </a:rPr>
              <a:t> ہمیں رول ماڈل بھی ملتے ہیں اور مسائل کا حل بھی۔ </a:t>
            </a:r>
            <a:endParaRPr lang="en-US" sz="1100" dirty="0">
              <a:latin typeface="Calibri" panose="020F0502020204030204" pitchFamily="34" charset="0"/>
              <a:ea typeface="Times New Roman" panose="02020603050405020304" pitchFamily="18" charset="0"/>
              <a:cs typeface="Arial" panose="020B0604020202020204" pitchFamily="34" charset="0"/>
            </a:endParaRPr>
          </a:p>
          <a:p>
            <a:pPr algn="r" rtl="1">
              <a:lnSpc>
                <a:spcPct val="107000"/>
              </a:lnSpc>
            </a:pPr>
            <a:r>
              <a:rPr lang="ar-SA" sz="1400" dirty="0">
                <a:latin typeface="Calibri" panose="020F0502020204030204" pitchFamily="34" charset="0"/>
                <a:ea typeface="Times New Roman" panose="02020603050405020304" pitchFamily="18" charset="0"/>
                <a:cs typeface="Jameel Noori Nastaleeq" panose="02000503000000020004" pitchFamily="2" charset="-78"/>
              </a:rPr>
              <a:t> یعنی عطر فروش کے </a:t>
            </a:r>
            <a:r>
              <a:rPr lang="ur-PK" sz="1400" dirty="0">
                <a:latin typeface="Calibri" panose="020F0502020204030204" pitchFamily="34" charset="0"/>
                <a:ea typeface="Times New Roman" panose="02020603050405020304" pitchFamily="18" charset="0"/>
                <a:cs typeface="Jameel Noori Nastaleeq" panose="02000503000000020004" pitchFamily="2" charset="-78"/>
              </a:rPr>
              <a:t>ٌپاس </a:t>
            </a:r>
            <a:r>
              <a:rPr lang="ar-SA" sz="1400" dirty="0">
                <a:latin typeface="Calibri" panose="020F0502020204030204" pitchFamily="34" charset="0"/>
                <a:ea typeface="Times New Roman" panose="02020603050405020304" pitchFamily="18" charset="0"/>
                <a:cs typeface="Jameel Noori Nastaleeq" panose="02000503000000020004" pitchFamily="2" charset="-78"/>
              </a:rPr>
              <a:t> بیٹھ کر عطر سے مستفید بھی ہوتے ہیں اور کچھ </a:t>
            </a:r>
            <a:r>
              <a:rPr lang="ur-PK" sz="1400" dirty="0">
                <a:latin typeface="Calibri" panose="020F0502020204030204" pitchFamily="34" charset="0"/>
                <a:ea typeface="Times New Roman" panose="02020603050405020304" pitchFamily="18" charset="0"/>
                <a:cs typeface="Jameel Noori Nastaleeq" panose="02000503000000020004" pitchFamily="2" charset="-78"/>
              </a:rPr>
              <a:t>عطر ہ</a:t>
            </a:r>
            <a:r>
              <a:rPr lang="ar-SA" sz="1400" dirty="0">
                <a:latin typeface="Calibri" panose="020F0502020204030204" pitchFamily="34" charset="0"/>
                <a:ea typeface="Times New Roman" panose="02020603050405020304" pitchFamily="18" charset="0"/>
                <a:cs typeface="Jameel Noori Nastaleeq" panose="02000503000000020004" pitchFamily="2" charset="-78"/>
              </a:rPr>
              <a:t>میں بھی مل جاتا ہے </a:t>
            </a:r>
            <a:r>
              <a:rPr lang="ur-PK" sz="1400" dirty="0">
                <a:latin typeface="Calibri" panose="020F0502020204030204" pitchFamily="34" charset="0"/>
                <a:ea typeface="Times New Roman" panose="02020603050405020304" pitchFamily="18" charset="0"/>
                <a:cs typeface="Jameel Noori Nastaleeq" panose="02000503000000020004" pitchFamily="2" charset="-78"/>
              </a:rPr>
              <a:t> (یہ </a:t>
            </a:r>
            <a:r>
              <a:rPr lang="ar-SA" sz="1400" dirty="0">
                <a:latin typeface="Calibri" panose="020F0502020204030204" pitchFamily="34" charset="0"/>
                <a:ea typeface="Times New Roman" panose="02020603050405020304" pitchFamily="18" charset="0"/>
                <a:cs typeface="Jameel Noori Nastaleeq" panose="02000503000000020004" pitchFamily="2" charset="-78"/>
              </a:rPr>
              <a:t>حدیث </a:t>
            </a:r>
            <a:r>
              <a:rPr lang="ur-PK" sz="1400" dirty="0">
                <a:latin typeface="Calibri" panose="020F0502020204030204" pitchFamily="34" charset="0"/>
                <a:ea typeface="Times New Roman" panose="02020603050405020304" pitchFamily="18" charset="0"/>
                <a:cs typeface="Jameel Noori Nastaleeq" panose="02000503000000020004" pitchFamily="2" charset="-78"/>
              </a:rPr>
              <a:t> ہے </a:t>
            </a:r>
            <a:r>
              <a:rPr lang="ar-SA" sz="1400" dirty="0">
                <a:latin typeface="Calibri" panose="020F0502020204030204" pitchFamily="34" charset="0"/>
                <a:ea typeface="Times New Roman" panose="02020603050405020304" pitchFamily="18" charset="0"/>
                <a:cs typeface="Jameel Noori Nastaleeq" panose="02000503000000020004" pitchFamily="2" charset="-78"/>
              </a:rPr>
              <a:t>سب کو معلوم ہوگی</a:t>
            </a:r>
            <a:r>
              <a:rPr lang="ur-PK" sz="1400" dirty="0">
                <a:latin typeface="Calibri" panose="020F0502020204030204" pitchFamily="34" charset="0"/>
                <a:ea typeface="Times New Roman" panose="02020603050405020304" pitchFamily="18" charset="0"/>
                <a:cs typeface="Jameel Noori Nastaleeq" panose="02000503000000020004" pitchFamily="2" charset="-78"/>
              </a:rPr>
              <a:t>)</a:t>
            </a:r>
            <a:r>
              <a:rPr lang="ar-SA" sz="1400" dirty="0">
                <a:latin typeface="Calibri" panose="020F0502020204030204" pitchFamily="34" charset="0"/>
                <a:ea typeface="Times New Roman" panose="02020603050405020304" pitchFamily="18" charset="0"/>
                <a:cs typeface="Jameel Noori Nastaleeq" panose="02000503000000020004" pitchFamily="2" charset="-78"/>
              </a:rPr>
              <a:t>۔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902E5FB-2BB1-4366-A561-4ACEE9F69B50}" type="slidenum">
              <a:rPr lang="en-US" smtClean="0"/>
              <a:t>35</a:t>
            </a:fld>
            <a:endParaRPr lang="en-US"/>
          </a:p>
        </p:txBody>
      </p:sp>
      <p:sp>
        <p:nvSpPr>
          <p:cNvPr id="5" name="Date Placeholder 4"/>
          <p:cNvSpPr>
            <a:spLocks noGrp="1"/>
          </p:cNvSpPr>
          <p:nvPr>
            <p:ph type="dt" idx="11"/>
          </p:nvPr>
        </p:nvSpPr>
        <p:spPr/>
        <p:txBody>
          <a:bodyPr/>
          <a:lstStyle/>
          <a:p>
            <a:fld id="{55646FC9-37A2-4B3B-B687-C4DDDA024C9A}" type="datetime1">
              <a:rPr lang="en-US" smtClean="0"/>
              <a:t>2/21/2022</a:t>
            </a:fld>
            <a:endParaRPr lang="en-US"/>
          </a:p>
        </p:txBody>
      </p:sp>
    </p:spTree>
    <p:extLst>
      <p:ext uri="{BB962C8B-B14F-4D97-AF65-F5344CB8AC3E}">
        <p14:creationId xmlns:p14="http://schemas.microsoft.com/office/powerpoint/2010/main" val="2437248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29305" rtl="1">
              <a:lnSpc>
                <a:spcPct val="107000"/>
              </a:lnSpc>
              <a:defRPr/>
            </a:pPr>
            <a:r>
              <a:rPr lang="ar-SA" sz="1400" dirty="0">
                <a:solidFill>
                  <a:prstClr val="black"/>
                </a:solidFill>
                <a:latin typeface="Calibri" panose="020F0502020204030204" pitchFamily="34" charset="0"/>
                <a:ea typeface="Times New Roman" panose="02020603050405020304" pitchFamily="18" charset="0"/>
                <a:cs typeface="Jameel Noori Nastaleeq" panose="02000503000000020004" pitchFamily="2" charset="-78"/>
              </a:rPr>
              <a:t>دنیا کی زینت کو پسند کرنا اور اس کو حاصل کرنے کے لیے تن من دھن لگ جانا  یہ مطلوب نہیں ہے یہ پسندیدہ نہیں ہے</a:t>
            </a:r>
            <a:r>
              <a:rPr lang="ur-PK" sz="1400" dirty="0">
                <a:solidFill>
                  <a:prstClr val="black"/>
                </a:solidFill>
                <a:latin typeface="Calibri" panose="020F0502020204030204" pitchFamily="34" charset="0"/>
                <a:ea typeface="Times New Roman" panose="02020603050405020304" pitchFamily="18" charset="0"/>
                <a:cs typeface="Jameel Noori Nastaleeq" panose="02000503000000020004" pitchFamily="2" charset="-78"/>
              </a:rPr>
              <a:t>۔</a:t>
            </a:r>
            <a:endParaRPr lang="en-US" sz="1100"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دنیا کی ضروریات علیحدہ چیز ہے اور تعیشات علیحدہ چیز ہے۔ باغ والے قصے میں مادیت کی نفی کی گئی ہے۔ اور آخرت کے لئے کی جانے والی نیکیوں کو کارآمد بتایا گیا ہے یہاں سوالیہ نشان رکھ دیا گیا ہے کہ کیا صرف دنیا کی زینت مطلوب ہے تو یہ سراسر ناکامی ہے سوال</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کرکے سوچنے پر مجبور کیا</a:t>
            </a:r>
            <a:r>
              <a:rPr lang="ur-PK" sz="1400" baseline="0" dirty="0">
                <a:latin typeface="Jameel Noori Nastaleeq" panose="02000503000000020004" pitchFamily="2" charset="-78"/>
                <a:ea typeface="Times New Roman" panose="02020603050405020304" pitchFamily="18" charset="0"/>
                <a:cs typeface="Jameel Noori Nastaleeq" panose="02000503000000020004" pitchFamily="2" charset="-78"/>
              </a:rPr>
              <a:t> گیا ہے کہ نیک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اجتماعیت</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سے جڑنے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اور نیک</a:t>
            </a:r>
            <a:r>
              <a:rPr lang="ur-PK" sz="1400" baseline="0" dirty="0">
                <a:latin typeface="Jameel Noori Nastaleeq" panose="02000503000000020004" pitchFamily="2" charset="-78"/>
                <a:ea typeface="Times New Roman" panose="02020603050405020304" pitchFamily="18" charset="0"/>
                <a:cs typeface="Jameel Noori Nastaleeq" panose="02000503000000020004" pitchFamily="2" charset="-78"/>
              </a:rPr>
              <a:t> عمل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کے لئے وقت نہیں نکال رہے تو غور کر</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یں</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کہ ہمارا مقصد زندگی کیا ہے</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ہماری زندگی</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کس رخ پر ہے</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ہماری حقیقی ضروریات کتنی ہیں</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کیا ہم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مادی خوشحالی بڑھانے اور مادی ترقی کو ہی سب کچھ سمجھنے لگے ہیں اسٹینڈرڈ آف لیونگ بڑھانا مقصود ہے یا صالح اور پاکیزہ رزق۔  اس کا جائزہ ضرور لیں کہ ہماری قابلیتیں اوقات محنتیں صرف چند آسائش کے حصول کے لئے ہیں یا ان کا کوئی حقیقی مقصد ہے۔ یہ جائزہ فرد اپنا خود ہی لے سکتا ہے۔ کوئی دوسرا اس پر بات نہیں کر سکتا۔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۔۔فرد</a:t>
            </a:r>
            <a:r>
              <a:rPr lang="ur-PK" sz="1400" baseline="0" dirty="0">
                <a:latin typeface="Jameel Noori Nastaleeq" panose="02000503000000020004" pitchFamily="2" charset="-78"/>
                <a:ea typeface="Times New Roman" panose="02020603050405020304" pitchFamily="18" charset="0"/>
                <a:cs typeface="Jameel Noori Nastaleeq" panose="02000503000000020004" pitchFamily="2" charset="-78"/>
              </a:rPr>
              <a:t>  کو اگر صرف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مادی خوشحالی مقصود ہو تو پھر اس کی کوئی انتہا نہیں ہوتی۔ اور فرد اس کو حاصل کرتے کرتے اپنے اصل مقصد زندگی کو بھول جاتا ہے۔ اور فتنوں کے اس دور میں دجالی تہذیب کے مادی فتنے کا شکار ہو جاتا ہے۔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defTabSz="929305"/>
            <a:fld id="{8902E5FB-2BB1-4366-A561-4ACEE9F69B50}" type="slidenum">
              <a:rPr lang="en-US">
                <a:solidFill>
                  <a:prstClr val="black"/>
                </a:solidFill>
                <a:latin typeface="Calibri" panose="020F0502020204030204"/>
              </a:rPr>
              <a:pPr defTabSz="929305"/>
              <a:t>36</a:t>
            </a:fld>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fld id="{31349CEE-1DF9-4E1D-8201-1AE13D84700E}" type="datetime1">
              <a:rPr lang="en-US" smtClean="0"/>
              <a:t>2/21/2022</a:t>
            </a:fld>
            <a:endParaRPr lang="en-US"/>
          </a:p>
        </p:txBody>
      </p:sp>
    </p:spTree>
    <p:extLst>
      <p:ext uri="{BB962C8B-B14F-4D97-AF65-F5344CB8AC3E}">
        <p14:creationId xmlns:p14="http://schemas.microsoft.com/office/powerpoint/2010/main" val="249424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آج کے موجودہ دور میں</a:t>
            </a:r>
            <a:r>
              <a:rPr kumimoji="0" lang="ar-SA"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مادی زندگی کا سب سے بڑاحربہ ملمع سازی  اور فریب کاری ہے۔</a:t>
            </a: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یہ موجودہ تہذیب دجالی تہذیب ہےآج کے دور میں ہم  </a:t>
            </a:r>
            <a:r>
              <a:rPr kumimoji="0" lang="ar-SA"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کسی بھی چیز کو اس کی اصل شکل میں دیکھ نہیں سکتے۔ تمام اشیاء کے نام حقا</a:t>
            </a: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ئ</a:t>
            </a:r>
            <a:r>
              <a:rPr kumimoji="0" lang="ar-SA"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ق کے برعکس رکھے جاتے ہیں۔اس لئے یہ تہذیب دجالی تہذیب کہلائی اور جن اقوام نے یہ تہذیب پڑھوان چڑھائی انھوں نے اہل کتاب ہوتے ہوئے اس سے روگردانی کی۔ اللہ اور غیب ایمانیات کا حامل ہوتے ہوئے اس سے روگردانی کی اور اغواء شیطان کا شکار ہوئے۔  وہ اس فتنے کا شکار ہوئے اور اس فتنے کی ابتدا سے انتہا کو پہنچ گئے اور دجال اکبر کا ظہور بھی انہی اقوام میں سے ہوگا۔ جب بھی ایمانیات کمزور اور اللہ کی شریعت سے انکار ہوگا دجالی فتنے اپنی جگہ بنامے لگیں گے۔ یہ فتنے وہ اقوام پیدا کیں گی اور کر رہی ہیں جواللہ سے بحاوت پر قائم ہیں۔ یہودی وہ قوم ہیں جنہوں نے جانتے بوجھتے اللہ سے جنگ کررکھی ہے۔ معاش مرد سے اور معاشرت عورت سے قائم </a:t>
            </a: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ہوتی ہے</a:t>
            </a:r>
            <a:r>
              <a:rPr kumimoji="0" lang="ar-SA"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اور</a:t>
            </a: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آج ان دونوں کو </a:t>
            </a:r>
            <a:r>
              <a:rPr kumimoji="0" lang="ar-SA"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تیزی سے تبدیل کیا جارہا ہے۔ </a:t>
            </a: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معاش اور معاشرت دونوں کے بارے میں </a:t>
            </a:r>
            <a:r>
              <a:rPr kumimoji="0" lang="ar-SA"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ہمیں حقائق سے</a:t>
            </a: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دور کیا جا رہا ہے </a:t>
            </a:r>
            <a:r>
              <a:rPr kumimoji="0" lang="ar-SA"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دھوکے میں ڈالا جارہا ہے</a:t>
            </a: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a:t>
            </a:r>
            <a:r>
              <a:rPr kumimoji="0" lang="ar-SA"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ہر شے کو اس کی حقیقت کے برعکس دکھایا جارہا ہے۔ میڈیا اور ذرائع ابلاغ ذہن اور روح دونوں پر اثر کررہے ہیں۔ ان کی اثر انگیزی سے فرد تیزی سے تبدیل ہورہا ہے۔ معاشرتی اقتدار تبدیل ہورہی ہیں ۔ حیاء اور رزق حلال کا تصور ختم ہوتا جارہا ہے۔ معاشرے میں رشتوں کے </a:t>
            </a: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بارے </a:t>
            </a:r>
            <a:r>
              <a:rPr kumimoji="0" lang="ar-SA"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میں</a:t>
            </a: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خیالات میں</a:t>
            </a:r>
            <a:r>
              <a:rPr kumimoji="0" lang="ar-SA"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تبدیلی لائی جارہی ہے ۔</a:t>
            </a:r>
            <a:endParaRPr kumimoji="0" lang="en-US"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آج کے دور میں </a:t>
            </a:r>
            <a:r>
              <a:rPr kumimoji="0" lang="ar-SA"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حقیقت کچھ اور ہوتی ہے نام اس کے برعکس رکھے جاتے ہیں۔  بے حیائی عریانی، توہین رسالت قوانین کا خاتمہ، جمہوریت، آزادی اظہار رائے، آزادی نسواں، حقوق نسواں،  لبرل اور ماڈرن اسلام، روشن خیالی، دہشت گردی کے خلاف جنگ، یہ سب نام بڑے دلکش اور اثر انگیز، مگر حقیقت اس کے برعکس۔ ہر برائی ایک خوشنما ملمع چڑھا کر پیش کی جارہی ہے۔آج سودی معیشت کو معاشرت کی ریڑھ کی ہڈی کہا جارہا ہے۔ بینکنگ کا نظام فروغ دیا جارہا ہے ہر کاروباری ادارہ بینک سے منسلک ہورہا ہے۔ </a:t>
            </a: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دجال کا فتنہ </a:t>
            </a:r>
            <a:r>
              <a:rPr kumimoji="0" lang="ar-SA"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2 طرح سے ہے۔ ایک دجال کی شخصیت اور دوسرا اس کے فتنے کی خصوصیات۔  </a:t>
            </a: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دجال کے </a:t>
            </a:r>
            <a:r>
              <a:rPr kumimoji="0" lang="ar-SA"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فتنے کی خصوصیات ہر دور میں کسی نا کسی شکل میں موجود رہی ہیں۔</a:t>
            </a:r>
            <a:endParaRPr kumimoji="0" lang="en-US"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marL="0" marR="0" lvl="0" indent="0" algn="r" defTabSz="929305" rtl="0" eaLnBrk="1" fontAlgn="auto" latinLnBrk="0" hangingPunct="1">
              <a:lnSpc>
                <a:spcPct val="100000"/>
              </a:lnSpc>
              <a:spcBef>
                <a:spcPts val="0"/>
              </a:spcBef>
              <a:spcAft>
                <a:spcPts val="0"/>
              </a:spcAft>
              <a:buClrTx/>
              <a:buSzTx/>
              <a:buFontTx/>
              <a:buNone/>
              <a:tabLst/>
              <a:defRPr/>
            </a:pPr>
            <a:fld id="{B6856DDA-F4F4-4E8E-8BB8-0B6820B27A8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9305"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fld id="{A81570BF-988D-444C-AF41-084276D2DABC}" type="datetime1">
              <a:rPr lang="en-US" smtClean="0"/>
              <a:t>2/21/2022</a:t>
            </a:fld>
            <a:endParaRPr lang="en-US"/>
          </a:p>
        </p:txBody>
      </p:sp>
    </p:spTree>
    <p:extLst>
      <p:ext uri="{BB962C8B-B14F-4D97-AF65-F5344CB8AC3E}">
        <p14:creationId xmlns:p14="http://schemas.microsoft.com/office/powerpoint/2010/main" val="1433253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400" dirty="0">
                <a:ea typeface="Times New Roman" panose="02020603050405020304" pitchFamily="18" charset="0"/>
                <a:cs typeface="Jameel Noori Nastaleeq" panose="02000503000000020004" pitchFamily="2" charset="-78"/>
              </a:rPr>
              <a:t>یعنی جب اس راستے سے روکا جائے تو استقامت کے ساتھ جم جائیں اورصاف کہہ دیں کے حق تو یہ ہے اگر آپ ساتھ دے سکیں تو ٹھیک ورنہ میرا راستہ الگ اور آپ کا الگ۔</a:t>
            </a:r>
            <a:endParaRPr lang="en-US" sz="1400" dirty="0"/>
          </a:p>
        </p:txBody>
      </p:sp>
      <p:sp>
        <p:nvSpPr>
          <p:cNvPr id="4" name="Slide Number Placeholder 3"/>
          <p:cNvSpPr>
            <a:spLocks noGrp="1"/>
          </p:cNvSpPr>
          <p:nvPr>
            <p:ph type="sldNum" sz="quarter" idx="10"/>
          </p:nvPr>
        </p:nvSpPr>
        <p:spPr/>
        <p:txBody>
          <a:bodyPr/>
          <a:lstStyle/>
          <a:p>
            <a:fld id="{8902E5FB-2BB1-4366-A561-4ACEE9F69B50}" type="slidenum">
              <a:rPr lang="en-US" smtClean="0"/>
              <a:t>37</a:t>
            </a:fld>
            <a:endParaRPr lang="en-US"/>
          </a:p>
        </p:txBody>
      </p:sp>
      <p:sp>
        <p:nvSpPr>
          <p:cNvPr id="5" name="Date Placeholder 4"/>
          <p:cNvSpPr>
            <a:spLocks noGrp="1"/>
          </p:cNvSpPr>
          <p:nvPr>
            <p:ph type="dt" idx="11"/>
          </p:nvPr>
        </p:nvSpPr>
        <p:spPr/>
        <p:txBody>
          <a:bodyPr/>
          <a:lstStyle/>
          <a:p>
            <a:fld id="{593CD4AD-9458-44EA-9425-84074009129A}" type="datetime1">
              <a:rPr lang="en-US" smtClean="0"/>
              <a:t>2/21/2022</a:t>
            </a:fld>
            <a:endParaRPr lang="en-US"/>
          </a:p>
        </p:txBody>
      </p:sp>
    </p:spTree>
    <p:extLst>
      <p:ext uri="{BB962C8B-B14F-4D97-AF65-F5344CB8AC3E}">
        <p14:creationId xmlns:p14="http://schemas.microsoft.com/office/powerpoint/2010/main" val="1257067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"خدا سے غافل لوگوں کی اطاعت نہ کرو"</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r>
              <a:rPr lang="ar-SA"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اطاعت سے مراد</a:t>
            </a:r>
            <a:r>
              <a:rPr lang="ur-PK"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  صرف یہ نہیں کہ ہم کسی</a:t>
            </a:r>
            <a:r>
              <a:rPr lang="ur-PK" sz="1400" baseline="0" dirty="0">
                <a:effectLst/>
                <a:latin typeface="Jameel Noori Nastaleeq" panose="02000503000000020004" pitchFamily="2" charset="-78"/>
                <a:ea typeface="Times New Roman" panose="02020603050405020304" pitchFamily="18" charset="0"/>
                <a:cs typeface="Jameel Noori Nastaleeq" panose="02000503000000020004" pitchFamily="2" charset="-78"/>
              </a:rPr>
              <a:t> </a:t>
            </a:r>
            <a:r>
              <a:rPr lang="ar-SA"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فرد کا زبانی حکم سن</a:t>
            </a:r>
            <a:r>
              <a:rPr lang="ur-PK"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ی</a:t>
            </a:r>
            <a:r>
              <a:rPr lang="ar-SA"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ں</a:t>
            </a:r>
            <a:r>
              <a:rPr lang="ur-PK"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 اور مانیں </a:t>
            </a:r>
            <a:r>
              <a:rPr lang="ar-SA"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 بلکہ ان</a:t>
            </a:r>
            <a:r>
              <a:rPr lang="ur-PK"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 </a:t>
            </a:r>
            <a:r>
              <a:rPr lang="ar-SA"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کے انداز اختیار کرنا اور ان </a:t>
            </a:r>
            <a:r>
              <a:rPr lang="ur-PK"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 کے پیچھے چلنا  ،</a:t>
            </a:r>
            <a:r>
              <a:rPr lang="ar-SA"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 اور ان کی تقلید کرنا</a:t>
            </a:r>
            <a:r>
              <a:rPr lang="ur-PK"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 ان </a:t>
            </a:r>
            <a:r>
              <a:rPr lang="ar-SA"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کو اپنا لیڈر ماننا ہے۔</a:t>
            </a:r>
            <a:r>
              <a:rPr lang="ur-PK"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 کسی بھی غلط کام کرنے والے کو رول ماڈل بنانا اور اس کے جیسے انداز اختیار کرنا دراصل</a:t>
            </a:r>
            <a:r>
              <a:rPr lang="ur-PK" sz="1400" baseline="0" dirty="0">
                <a:effectLst/>
                <a:latin typeface="Jameel Noori Nastaleeq" panose="02000503000000020004" pitchFamily="2" charset="-78"/>
                <a:ea typeface="Times New Roman" panose="02020603050405020304" pitchFamily="18" charset="0"/>
                <a:cs typeface="Jameel Noori Nastaleeq" panose="02000503000000020004" pitchFamily="2" charset="-78"/>
              </a:rPr>
              <a:t> ان کی اطاعت کرنا ہے </a:t>
            </a:r>
            <a:endParaRPr lang="ur-PK" sz="1400" dirty="0">
              <a:effectLst/>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ar-SA"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جب</a:t>
            </a:r>
            <a:r>
              <a:rPr lang="ur-PK"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 ہم</a:t>
            </a:r>
            <a:r>
              <a:rPr lang="ar-SA"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 صالح اجتماعیت  کو اختیار کر</a:t>
            </a:r>
            <a:r>
              <a:rPr lang="ur-PK"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یں گے تو ہمارے رول ماڈل بھی صالح لوگ ہوں گے جو </a:t>
            </a:r>
            <a:r>
              <a:rPr lang="ar-SA"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 مادی وسائل کی اندھی دوڑ کے بجائے حقیقی مقصد زندگی کو سامنے رکھ</a:t>
            </a:r>
            <a:r>
              <a:rPr lang="ur-PK"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نے والے ہوں </a:t>
            </a:r>
            <a:r>
              <a:rPr lang="ar-SA"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 گے </a:t>
            </a:r>
            <a:r>
              <a:rPr lang="ur-PK" sz="1400" dirty="0">
                <a:effectLst/>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یاد خدا سے غافل لوگوں کی ساری زندگی کی بھاگ دوڑ صرف ان چیزوں کیلئے ہوتی ہے جن کے لئے ان کا نفس تقاضہ کرتا ہے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اور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معیار زندگی کو بڑھانے کے لئے ہوتی ہے۔ آخرت کا کوئی تصور نہیں ہوتا۔ ساری زندگی کی منصوبہ بندی اللہ کی رضا سے بے نیاز ہو کر کرتے ہیں ان میں وہ سارے کریکٹرز آ جاتے ہیں  جو ہمیں زندگی میں مختلف مقامات پر مختلف کردار ادا کرتے نظر آتے ہیں یہ ہمارے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پسندیدہ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اداکار</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گلوکار بھی ہو سکتے ہیں کھلاڑی بھی اور سیاسی رہنما بھی۔ اگر ان کے شب و روز اللہ سے غفلت اور نافرمانی پر مشتمل ہے تو ہمیں سوچنا ہوگا۔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اور ہمیں ایسے لوگوں کو اپنا رول ماڈل بنانا</a:t>
            </a:r>
            <a:r>
              <a:rPr lang="ur-PK" sz="1400" baseline="0" dirty="0">
                <a:latin typeface="Jameel Noori Nastaleeq" panose="02000503000000020004" pitchFamily="2" charset="-78"/>
                <a:ea typeface="Times New Roman" panose="02020603050405020304" pitchFamily="18" charset="0"/>
                <a:cs typeface="Jameel Noori Nastaleeq" panose="02000503000000020004" pitchFamily="2" charset="-78"/>
              </a:rPr>
              <a:t> ہو گا جو اللہ سے ڈرنے والے ہوں ایسے لیڈرز/ حکمرانو ں  کا انتخاب کرنا ہو گا جو اللہ کے بندوں کے حقوق ادا کرنے والے ہوں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902E5FB-2BB1-4366-A561-4ACEE9F69B50}" type="slidenum">
              <a:rPr lang="en-US" smtClean="0"/>
              <a:t>38</a:t>
            </a:fld>
            <a:endParaRPr lang="en-US"/>
          </a:p>
        </p:txBody>
      </p:sp>
      <p:sp>
        <p:nvSpPr>
          <p:cNvPr id="5" name="Date Placeholder 4"/>
          <p:cNvSpPr>
            <a:spLocks noGrp="1"/>
          </p:cNvSpPr>
          <p:nvPr>
            <p:ph type="dt" idx="11"/>
          </p:nvPr>
        </p:nvSpPr>
        <p:spPr/>
        <p:txBody>
          <a:bodyPr/>
          <a:lstStyle/>
          <a:p>
            <a:fld id="{7D69084F-5A08-45E8-90F6-40F9189E46B6}" type="datetime1">
              <a:rPr lang="en-US" smtClean="0"/>
              <a:t>2/21/2022</a:t>
            </a:fld>
            <a:endParaRPr lang="en-US"/>
          </a:p>
        </p:txBody>
      </p:sp>
    </p:spTree>
    <p:extLst>
      <p:ext uri="{BB962C8B-B14F-4D97-AF65-F5344CB8AC3E}">
        <p14:creationId xmlns:p14="http://schemas.microsoft.com/office/powerpoint/2010/main" val="1566745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2E5FB-2BB1-4366-A561-4ACEE9F69B50}" type="slidenum">
              <a:rPr lang="en-US" smtClean="0"/>
              <a:t>39</a:t>
            </a:fld>
            <a:endParaRPr lang="en-US"/>
          </a:p>
        </p:txBody>
      </p:sp>
      <p:sp>
        <p:nvSpPr>
          <p:cNvPr id="5" name="Date Placeholder 4"/>
          <p:cNvSpPr>
            <a:spLocks noGrp="1"/>
          </p:cNvSpPr>
          <p:nvPr>
            <p:ph type="dt" idx="11"/>
          </p:nvPr>
        </p:nvSpPr>
        <p:spPr/>
        <p:txBody>
          <a:bodyPr/>
          <a:lstStyle/>
          <a:p>
            <a:fld id="{7EBF7520-9F55-4CBA-B13E-CF145524C0B0}" type="datetime1">
              <a:rPr lang="en-US" smtClean="0"/>
              <a:t>2/21/2022</a:t>
            </a:fld>
            <a:endParaRPr lang="en-US"/>
          </a:p>
        </p:txBody>
      </p:sp>
    </p:spTree>
    <p:extLst>
      <p:ext uri="{BB962C8B-B14F-4D97-AF65-F5344CB8AC3E}">
        <p14:creationId xmlns:p14="http://schemas.microsoft.com/office/powerpoint/2010/main" val="135890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pPr>
            <a:r>
              <a:rPr lang="ur-PK" sz="1400" dirty="0">
                <a:solidFill>
                  <a:srgbClr val="002060"/>
                </a:solidFill>
                <a:latin typeface="Jameel Noori Nastaleeq" panose="02000503000000020004" pitchFamily="2" charset="-78"/>
                <a:cs typeface="Jameel Noori Nastaleeq" panose="02000503000000020004" pitchFamily="2" charset="-78"/>
              </a:rPr>
              <a:t>آج ہم یہ ارمان رکھتے ہیں کہ کاش ہم اللہ کے نبی صلی اللہ علیہ وسلم کو دیکھ سکتے مگر آپ ﷺ نے  ہمیں  دیکھنے کا اشتیاق ظاہر کیا ہمارے دور کے  لوگوں کو اپنا ساتھی کہا آپ صلی اللہ علیہ وسلم نے فرمایا تم لوگ تو میرے صحابی ہو میرے بھائی وہ  ہیں جو بعد کے زمانے میں آئینگے جو میری سنتوں کو زندہ کریں گے فتنے کے زمانے میں دین سے چمٹے رہیں گے۔ مجھ پر بغیر دیکھے ایمان لائیں گے ۔آج بھی ہم دجالی فتنوں کا شکار ہیں دجالی تہذیب ہم پر حملہ کر چکی ہے آج کے  دور فتن میں ایمانیات کو مشکوک بنایا جا رہا ہےدجالی تہذیب میں ہر شے کا نام حقیقت کے برعکس رکھا جارہا  ہے۔ہمیں کن حقائق سے دھوکے میں ڈالا جارہا ہے؟ ہر شے کو اس کی حقیقت کے برعکس دکھایا جارہا ہے۔ میڈیا اور ذرائع ابلاغ ذہن اور روح دونوں پر اثر کررہے ہیں۔ ان کی اثر انگیزی سے فرد تیزی سے تبدیل ہورہا ہے۔ معاشرتی اقتدار تبدیل ہورہی ہیں ۔ حیاء اور رزق حلال کا تصور ختم ہوتا جارہا ہے۔ معاشرے میں ،رشتوں میں ، اقدار میں تبدیلی لائی جارہی ہے ۔حقیقت کچھ اور ہوتی ہے نام اس کے برعکس رکھے جاتے ہیں۔  </a:t>
            </a:r>
          </a:p>
          <a:p>
            <a:pPr algn="r" rtl="1">
              <a:lnSpc>
                <a:spcPct val="107000"/>
              </a:lnSpc>
            </a:pPr>
            <a:r>
              <a:rPr lang="ur-PK" sz="1400" dirty="0">
                <a:solidFill>
                  <a:srgbClr val="002060"/>
                </a:solidFill>
                <a:latin typeface="Jameel Noori Nastaleeq" panose="02000503000000020004" pitchFamily="2" charset="-78"/>
                <a:cs typeface="Jameel Noori Nastaleeq" panose="02000503000000020004" pitchFamily="2" charset="-78"/>
              </a:rPr>
              <a:t>بے حیائی عریانی= فیشن ,روشن خیالی </a:t>
            </a:r>
          </a:p>
          <a:p>
            <a:pPr algn="r" rtl="1">
              <a:lnSpc>
                <a:spcPct val="107000"/>
              </a:lnSpc>
            </a:pPr>
            <a:r>
              <a:rPr lang="ur-PK" sz="1400" dirty="0">
                <a:solidFill>
                  <a:srgbClr val="002060"/>
                </a:solidFill>
                <a:latin typeface="Jameel Noori Nastaleeq" panose="02000503000000020004" pitchFamily="2" charset="-78"/>
                <a:cs typeface="Jameel Noori Nastaleeq" panose="02000503000000020004" pitchFamily="2" charset="-78"/>
              </a:rPr>
              <a:t>توہین رسالت = آزادی اظہار رائے</a:t>
            </a:r>
          </a:p>
          <a:p>
            <a:pPr algn="r" rtl="1">
              <a:lnSpc>
                <a:spcPct val="107000"/>
              </a:lnSpc>
            </a:pPr>
            <a:r>
              <a:rPr lang="ur-PK" sz="1400" dirty="0">
                <a:solidFill>
                  <a:srgbClr val="002060"/>
                </a:solidFill>
                <a:latin typeface="Jameel Noori Nastaleeq" panose="02000503000000020004" pitchFamily="2" charset="-78"/>
                <a:cs typeface="Jameel Noori Nastaleeq" panose="02000503000000020004" pitchFamily="2" charset="-78"/>
              </a:rPr>
              <a:t>مسلمانوں کا قتل عام =دہشت گردی کے خلاف جنگ</a:t>
            </a:r>
          </a:p>
          <a:p>
            <a:pPr algn="r" rtl="1">
              <a:lnSpc>
                <a:spcPct val="107000"/>
              </a:lnSpc>
            </a:pPr>
            <a:r>
              <a:rPr lang="ur-PK" sz="1400" dirty="0">
                <a:solidFill>
                  <a:srgbClr val="002060"/>
                </a:solidFill>
                <a:latin typeface="Jameel Noori Nastaleeq" panose="02000503000000020004" pitchFamily="2" charset="-78"/>
                <a:cs typeface="Jameel Noori Nastaleeq" panose="02000503000000020004" pitchFamily="2" charset="-78"/>
              </a:rPr>
              <a:t>خاندانی نظام کی تباہی =آزادی نسواں</a:t>
            </a:r>
          </a:p>
          <a:p>
            <a:pPr algn="r" rtl="1">
              <a:lnSpc>
                <a:spcPct val="107000"/>
              </a:lnSpc>
            </a:pPr>
            <a:r>
              <a:rPr lang="ur-PK" sz="1400" dirty="0">
                <a:solidFill>
                  <a:srgbClr val="002060"/>
                </a:solidFill>
                <a:latin typeface="Jameel Noori Nastaleeq" panose="02000503000000020004" pitchFamily="2" charset="-78"/>
                <a:cs typeface="Jameel Noori Nastaleeq" panose="02000503000000020004" pitchFamily="2" charset="-78"/>
              </a:rPr>
              <a:t>عورتیں گھر سے باہر ملازمت کریں دہری ذمہ داری اٹھائیں = حقوق نسواں</a:t>
            </a:r>
          </a:p>
          <a:p>
            <a:pPr algn="r" rtl="1">
              <a:lnSpc>
                <a:spcPct val="107000"/>
              </a:lnSpc>
            </a:pPr>
            <a:r>
              <a:rPr lang="ur-PK" sz="1400" dirty="0">
                <a:solidFill>
                  <a:srgbClr val="002060"/>
                </a:solidFill>
                <a:latin typeface="Jameel Noori Nastaleeq" panose="02000503000000020004" pitchFamily="2" charset="-78"/>
                <a:cs typeface="Jameel Noori Nastaleeq" panose="02000503000000020004" pitchFamily="2" charset="-78"/>
              </a:rPr>
              <a:t>  اللہ کے احکامات سے بغاوت =لبرل اور ماڈرن اسلام،۔۔یہ سب نام بڑے دلکش اور اثر انگیز، مگر حقیقت اس کے برعکس۔ ہر برائی ایک خوشنما ملمع چڑھا کر پیش کی جارہی ہے۔  اس دور میں سنتوں پر چلنا جہاد ہے </a:t>
            </a:r>
          </a:p>
          <a:p>
            <a:pPr algn="r" rtl="1">
              <a:lnSpc>
                <a:spcPct val="107000"/>
              </a:lnSpc>
            </a:pPr>
            <a:endParaRPr lang="ur-PK" sz="1400" dirty="0">
              <a:solidFill>
                <a:srgbClr val="002060"/>
              </a:solidFill>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902E5FB-2BB1-4366-A561-4ACEE9F69B50}" type="slidenum">
              <a:rPr lang="en-US" smtClean="0"/>
              <a:t>40</a:t>
            </a:fld>
            <a:endParaRPr lang="en-US"/>
          </a:p>
        </p:txBody>
      </p:sp>
      <p:sp>
        <p:nvSpPr>
          <p:cNvPr id="5" name="Date Placeholder 4"/>
          <p:cNvSpPr>
            <a:spLocks noGrp="1"/>
          </p:cNvSpPr>
          <p:nvPr>
            <p:ph type="dt" idx="11"/>
          </p:nvPr>
        </p:nvSpPr>
        <p:spPr/>
        <p:txBody>
          <a:bodyPr/>
          <a:lstStyle/>
          <a:p>
            <a:fld id="{62A7BF24-CD92-4B31-98A9-B59C7F4335EC}" type="datetime1">
              <a:rPr lang="en-US" smtClean="0"/>
              <a:t>2/21/2022</a:t>
            </a:fld>
            <a:endParaRPr lang="en-US"/>
          </a:p>
        </p:txBody>
      </p:sp>
    </p:spTree>
    <p:extLst>
      <p:ext uri="{BB962C8B-B14F-4D97-AF65-F5344CB8AC3E}">
        <p14:creationId xmlns:p14="http://schemas.microsoft.com/office/powerpoint/2010/main" val="3510687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0"/>
              </a:spcAft>
            </a:pPr>
            <a:r>
              <a:rPr lang="ur-PK" sz="1400" dirty="0">
                <a:effectLst/>
                <a:latin typeface="Calibri" panose="020F0502020204030204" pitchFamily="34" charset="0"/>
                <a:ea typeface="Times New Roman" panose="02020603050405020304" pitchFamily="18" charset="0"/>
                <a:cs typeface="Jameel Noori Nastaleeq" panose="02000503000000020004" pitchFamily="2" charset="-78"/>
              </a:rPr>
              <a:t>جو</a:t>
            </a:r>
            <a:r>
              <a:rPr lang="ur-PK" sz="1400" baseline="0" dirty="0">
                <a:effectLst/>
                <a:latin typeface="Calibri" panose="020F0502020204030204" pitchFamily="34" charset="0"/>
                <a:ea typeface="Times New Roman" panose="02020603050405020304" pitchFamily="18" charset="0"/>
                <a:cs typeface="Jameel Noori Nastaleeq" panose="02000503000000020004" pitchFamily="2" charset="-78"/>
              </a:rPr>
              <a:t> لوگ فتنوں کے زمانے میں سنتوں پر عمل کریں گے </a:t>
            </a:r>
            <a:r>
              <a:rPr lang="ar-SA" sz="1400" dirty="0">
                <a:effectLst/>
                <a:latin typeface="Calibri" panose="020F0502020204030204" pitchFamily="34" charset="0"/>
                <a:ea typeface="Times New Roman" panose="02020603050405020304" pitchFamily="18" charset="0"/>
                <a:cs typeface="Jameel Noori Nastaleeq" panose="02000503000000020004" pitchFamily="2" charset="-78"/>
              </a:rPr>
              <a:t>اللہ کے نبی صلی اللہ علیہ وسلم نے ان لوگوں کو اپنا ساتھی کہا  اور دیکھنے کا اشتیاق ظاہر کیا آپ صلی اللہ علیہ وسلم نے فرمایا کاش میں اپنے بھائیوں کو دیکھ پاتا صحابہ کرام نے عرض کیا کیا ہم آپ کے بھائی نہیں ہیں فرمایا تم لوگ تو میرے صحابی ہو میرے بھائیوں ہیں جو بعد کے زمانے میں آئینگے جو میری سنتوں کو زندہ کریں گے فتنے کے زمانے میں دین سے چمٹے رہیں گے۔ مجھ پر بغیر دیکھے ایمان لائینگے انکو غرباء کے نام سے یاد کیا</a:t>
            </a:r>
            <a:r>
              <a:rPr lang="ur-PK" sz="1400" dirty="0">
                <a:effectLst/>
                <a:latin typeface="Calibri" panose="020F0502020204030204" pitchFamily="34" charset="0"/>
                <a:ea typeface="Times New Roman" panose="02020603050405020304" pitchFamily="18" charset="0"/>
                <a:cs typeface="Jameel Noori Nastaleeq" panose="02000503000000020004" pitchFamily="2" charset="-78"/>
              </a:rPr>
              <a:t>،</a:t>
            </a:r>
            <a:r>
              <a:rPr lang="ar-SA" sz="1400" dirty="0">
                <a:effectLst/>
                <a:latin typeface="Calibri" panose="020F0502020204030204" pitchFamily="34" charset="0"/>
                <a:ea typeface="Times New Roman" panose="02020603050405020304" pitchFamily="18" charset="0"/>
                <a:cs typeface="Jameel Noori Nastaleeq" panose="02000503000000020004" pitchFamily="2" charset="-78"/>
              </a:rPr>
              <a:t> </a:t>
            </a:r>
            <a:r>
              <a:rPr lang="ur-PK" sz="1400" dirty="0">
                <a:effectLst/>
                <a:latin typeface="Calibri" panose="020F0502020204030204" pitchFamily="34" charset="0"/>
                <a:ea typeface="Times New Roman" panose="02020603050405020304" pitchFamily="18" charset="0"/>
                <a:cs typeface="Jameel Noori Nastaleeq" panose="02000503000000020004" pitchFamily="2" charset="-78"/>
              </a:rPr>
              <a:t>میں</a:t>
            </a:r>
            <a:r>
              <a:rPr lang="ur-PK" sz="1400" baseline="0" dirty="0">
                <a:effectLst/>
                <a:latin typeface="Calibri" panose="020F0502020204030204" pitchFamily="34" charset="0"/>
                <a:ea typeface="Times New Roman" panose="02020603050405020304" pitchFamily="18" charset="0"/>
                <a:cs typeface="Jameel Noori Nastaleeq" panose="02000503000000020004" pitchFamily="2" charset="-78"/>
              </a:rPr>
              <a:t> اور آپ بھی ان لوگوں میں شامل ہو سکتے ہیں</a:t>
            </a:r>
          </a:p>
          <a:p>
            <a:pPr marL="0" marR="0" algn="r" rtl="1">
              <a:lnSpc>
                <a:spcPct val="107000"/>
              </a:lnSpc>
              <a:spcBef>
                <a:spcPts val="0"/>
              </a:spcBef>
              <a:spcAft>
                <a:spcPts val="0"/>
              </a:spcAft>
            </a:pPr>
            <a:r>
              <a:rPr lang="ur-PK" sz="1400" baseline="0" dirty="0">
                <a:effectLst/>
                <a:latin typeface="Calibri" panose="020F0502020204030204" pitchFamily="34" charset="0"/>
                <a:ea typeface="Times New Roman" panose="02020603050405020304" pitchFamily="18" charset="0"/>
                <a:cs typeface="Jameel Noori Nastaleeq" panose="02000503000000020004" pitchFamily="2" charset="-78"/>
              </a:rPr>
              <a:t> </a:t>
            </a:r>
            <a:r>
              <a:rPr lang="ar-SA" sz="1400" dirty="0">
                <a:effectLst/>
                <a:latin typeface="Calibri" panose="020F0502020204030204" pitchFamily="34" charset="0"/>
                <a:ea typeface="Times New Roman" panose="02020603050405020304" pitchFamily="18" charset="0"/>
                <a:cs typeface="Jameel Noori Nastaleeq" panose="02000503000000020004" pitchFamily="2" charset="-78"/>
              </a:rPr>
              <a:t>اور</a:t>
            </a:r>
            <a:r>
              <a:rPr lang="ur-PK" sz="1400" dirty="0">
                <a:effectLst/>
                <a:latin typeface="Calibri" panose="020F0502020204030204" pitchFamily="34" charset="0"/>
                <a:ea typeface="Times New Roman" panose="02020603050405020304" pitchFamily="18" charset="0"/>
                <a:cs typeface="Jameel Noori Nastaleeq" panose="02000503000000020004" pitchFamily="2" charset="-78"/>
              </a:rPr>
              <a:t> نبیﷺ نے </a:t>
            </a:r>
            <a:r>
              <a:rPr lang="ar-SA" sz="1400" dirty="0">
                <a:effectLst/>
                <a:latin typeface="Calibri" panose="020F0502020204030204" pitchFamily="34" charset="0"/>
                <a:ea typeface="Times New Roman" panose="02020603050405020304" pitchFamily="18" charset="0"/>
                <a:cs typeface="Jameel Noori Nastaleeq" panose="02000503000000020004" pitchFamily="2" charset="-78"/>
              </a:rPr>
              <a:t> فرمایا </a:t>
            </a:r>
            <a:r>
              <a:rPr lang="ur-PK" sz="1400" dirty="0">
                <a:effectLst/>
                <a:latin typeface="Calibri" panose="020F0502020204030204" pitchFamily="34" charset="0"/>
                <a:ea typeface="Times New Roman" panose="02020603050405020304" pitchFamily="18" charset="0"/>
                <a:cs typeface="Jameel Noori Nastaleeq" panose="02000503000000020004" pitchFamily="2" charset="-78"/>
              </a:rPr>
              <a:t>فطوبیٰ</a:t>
            </a:r>
            <a:r>
              <a:rPr lang="ar-SA" sz="1400" dirty="0">
                <a:effectLst/>
                <a:latin typeface="Calibri" panose="020F0502020204030204" pitchFamily="34" charset="0"/>
                <a:ea typeface="Times New Roman" panose="02020603050405020304" pitchFamily="18" charset="0"/>
                <a:cs typeface="Jameel Noori Nastaleeq" panose="02000503000000020004" pitchFamily="2" charset="-78"/>
              </a:rPr>
              <a:t> الغرباء </a:t>
            </a:r>
            <a:r>
              <a:rPr lang="ur-PK" sz="1400" dirty="0">
                <a:effectLst/>
                <a:latin typeface="Calibri" panose="020F0502020204030204" pitchFamily="34" charset="0"/>
                <a:ea typeface="Times New Roman" panose="02020603050405020304" pitchFamily="18" charset="0"/>
                <a:cs typeface="Jameel Noori Nastaleeq" panose="02000503000000020004" pitchFamily="2" charset="-78"/>
              </a:rPr>
              <a:t> کہ اجنبیوں کے لئے خوشخبری ہے ۔۔۔۔اجنبی کون ہیں ؟ </a:t>
            </a:r>
          </a:p>
          <a:p>
            <a:pPr marL="0" marR="0" algn="r" rtl="1">
              <a:lnSpc>
                <a:spcPct val="107000"/>
              </a:lnSpc>
              <a:spcBef>
                <a:spcPts val="0"/>
              </a:spcBef>
              <a:spcAft>
                <a:spcPts val="0"/>
              </a:spcAft>
            </a:pPr>
            <a:r>
              <a:rPr lang="ur-PK" sz="1400" dirty="0">
                <a:effectLst/>
                <a:latin typeface="Calibri" panose="020F0502020204030204" pitchFamily="34" charset="0"/>
                <a:ea typeface="Times New Roman" panose="02020603050405020304" pitchFamily="18" charset="0"/>
                <a:cs typeface="Jameel Noori Nastaleeq" panose="02000503000000020004" pitchFamily="2" charset="-78"/>
              </a:rPr>
              <a:t> اجنبی وہ</a:t>
            </a:r>
            <a:r>
              <a:rPr lang="ur-PK" sz="1400" baseline="0" dirty="0">
                <a:effectLst/>
                <a:latin typeface="Calibri" panose="020F0502020204030204" pitchFamily="34" charset="0"/>
                <a:ea typeface="Times New Roman" panose="02020603050405020304" pitchFamily="18" charset="0"/>
                <a:cs typeface="Jameel Noori Nastaleeq" panose="02000503000000020004" pitchFamily="2" charset="-78"/>
              </a:rPr>
              <a:t> ہیں جو سنتوں پر چلنے کی وجہ سے زمانے کے ساتھ نہ چل سکیں ، معاشرہ جن غلط چیزوں کو اختیار کر رہا ہو وہ ان سے بچیں ،  جو لوگ غلط فیشن ، میوزک اور دیگر خرافات سے دور رہیں اور نیکیوں پر عمل کرتے رہیں تو وہ زمانے میں اجنبی ہو جاتے ہیں </a:t>
            </a:r>
            <a:r>
              <a:rPr lang="ar-SA" sz="1400" dirty="0">
                <a:effectLst/>
                <a:latin typeface="Calibri" panose="020F0502020204030204" pitchFamily="34" charset="0"/>
                <a:ea typeface="Times New Roman" panose="02020603050405020304" pitchFamily="18" charset="0"/>
                <a:cs typeface="Jameel Noori Nastaleeq" panose="02000503000000020004" pitchFamily="2" charset="-78"/>
              </a:rPr>
              <a:t>ان کی  آحسنیت  فکری رجحان اور نظریات کی ہو</a:t>
            </a:r>
            <a:r>
              <a:rPr lang="ur-PK" sz="1400" dirty="0">
                <a:effectLst/>
                <a:latin typeface="Calibri" panose="020F0502020204030204" pitchFamily="34" charset="0"/>
                <a:ea typeface="Times New Roman" panose="02020603050405020304" pitchFamily="18" charset="0"/>
                <a:cs typeface="Jameel Noori Nastaleeq" panose="02000503000000020004" pitchFamily="2" charset="-78"/>
              </a:rPr>
              <a:t>ت</a:t>
            </a:r>
            <a:r>
              <a:rPr lang="ar-SA" sz="1400" dirty="0">
                <a:effectLst/>
                <a:latin typeface="Calibri" panose="020F0502020204030204" pitchFamily="34" charset="0"/>
                <a:ea typeface="Times New Roman" panose="02020603050405020304" pitchFamily="18" charset="0"/>
                <a:cs typeface="Jameel Noori Nastaleeq" panose="02000503000000020004" pitchFamily="2" charset="-78"/>
              </a:rPr>
              <a:t>ی</a:t>
            </a:r>
            <a:r>
              <a:rPr lang="ur-PK" sz="1400" dirty="0">
                <a:effectLst/>
                <a:latin typeface="Calibri" panose="020F0502020204030204" pitchFamily="34" charset="0"/>
                <a:ea typeface="Times New Roman" panose="02020603050405020304" pitchFamily="18" charset="0"/>
                <a:cs typeface="Jameel Noori Nastaleeq" panose="02000503000000020004" pitchFamily="2" charset="-78"/>
              </a:rPr>
              <a:t> ہے </a:t>
            </a:r>
            <a:r>
              <a:rPr lang="ar-SA" sz="1400" dirty="0">
                <a:effectLst/>
                <a:latin typeface="Calibri" panose="020F0502020204030204" pitchFamily="34" charset="0"/>
                <a:ea typeface="Times New Roman" panose="02020603050405020304" pitchFamily="18" charset="0"/>
                <a:cs typeface="Jameel Noori Nastaleeq" panose="02000503000000020004" pitchFamily="2" charset="-78"/>
              </a:rPr>
              <a:t> وہ سنتوں پر چلنے کی وجہ سے معاشرے میں اجنبی نظر آ</a:t>
            </a:r>
            <a:r>
              <a:rPr lang="ur-PK" sz="1400" dirty="0">
                <a:effectLst/>
                <a:latin typeface="Calibri" panose="020F0502020204030204" pitchFamily="34" charset="0"/>
                <a:ea typeface="Times New Roman" panose="02020603050405020304" pitchFamily="18" charset="0"/>
                <a:cs typeface="Jameel Noori Nastaleeq" panose="02000503000000020004" pitchFamily="2" charset="-78"/>
              </a:rPr>
              <a:t>ن</a:t>
            </a:r>
            <a:r>
              <a:rPr lang="ar-SA" sz="1400" dirty="0">
                <a:effectLst/>
                <a:latin typeface="Calibri" panose="020F0502020204030204" pitchFamily="34" charset="0"/>
                <a:ea typeface="Times New Roman" panose="02020603050405020304" pitchFamily="18" charset="0"/>
                <a:cs typeface="Jameel Noori Nastaleeq" panose="02000503000000020004" pitchFamily="2" charset="-78"/>
              </a:rPr>
              <a:t>ے</a:t>
            </a:r>
            <a:r>
              <a:rPr lang="ur-PK" sz="1400" dirty="0">
                <a:effectLst/>
                <a:latin typeface="Calibri" panose="020F0502020204030204" pitchFamily="34" charset="0"/>
                <a:ea typeface="Times New Roman" panose="02020603050405020304" pitchFamily="18" charset="0"/>
                <a:cs typeface="Jameel Noori Nastaleeq" panose="02000503000000020004" pitchFamily="2" charset="-78"/>
              </a:rPr>
              <a:t> لگتے ہیں </a:t>
            </a:r>
            <a:r>
              <a:rPr lang="ar-SA" sz="1400" dirty="0">
                <a:effectLst/>
                <a:latin typeface="Calibri" panose="020F0502020204030204" pitchFamily="34" charset="0"/>
                <a:ea typeface="Times New Roman" panose="02020603050405020304" pitchFamily="18" charset="0"/>
                <a:cs typeface="Jameel Noori Nastaleeq" panose="02000503000000020004" pitchFamily="2" charset="-78"/>
              </a:rPr>
              <a:t>۔</a:t>
            </a:r>
            <a:endPar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ur-PK" sz="1400" baseline="0" dirty="0">
                <a:latin typeface="Jameel Noori Nastaleeq" panose="02000503000000020004" pitchFamily="2" charset="-78"/>
                <a:ea typeface="Times New Roman" panose="02020603050405020304" pitchFamily="18" charset="0"/>
                <a:cs typeface="Jameel Noori Nastaleeq" panose="02000503000000020004" pitchFamily="2" charset="-78"/>
              </a:rPr>
              <a:t>کیونکہ  وہ دین پر چلنے کی وجہ سے اپنے رشتہ داروں ، اپنی سوسائٹی ، اپنے یونیورسٹی ،کالج میں  علیحدہ نظر آتے ہیں ،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آج ہم سنتوں پر عمل کرنے سے گھبراتے ہیں</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لیکن نہ عمل کرنے کے نقصانات </a:t>
            </a:r>
            <a:endPar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ur-PK" sz="1400" dirty="0">
                <a:solidFill>
                  <a:prstClr val="white"/>
                </a:solidFill>
                <a:latin typeface="Jameel Noori Nastaleeq" panose="02000503000000020004" pitchFamily="2" charset="-78"/>
                <a:cs typeface="Jameel Noori Nastaleeq" panose="02000503000000020004" pitchFamily="2" charset="-78"/>
              </a:rPr>
              <a:t>نبی ﷺ نے  دین پر چلنے کی وجہ سے اجنبی ہو جانے  والوں کو خوشخبری دی </a:t>
            </a:r>
          </a:p>
          <a:p>
            <a:pPr algn="r" defTabSz="929305" rtl="1">
              <a:defRPr/>
            </a:pPr>
            <a:r>
              <a:rPr lang="ur-PK" sz="1400" dirty="0">
                <a:latin typeface="Jameel Noori Nastaleeq" pitchFamily="2" charset="-78"/>
                <a:cs typeface="Jameel Noori Nastaleeq" pitchFamily="2" charset="-78"/>
              </a:rPr>
              <a:t>ان </a:t>
            </a:r>
            <a:r>
              <a:rPr lang="en-US" sz="1400" dirty="0">
                <a:latin typeface="Jameel Noori Nastaleeq" pitchFamily="2" charset="-78"/>
                <a:cs typeface="Jameel Noori Nastaleeq" pitchFamily="2" charset="-78"/>
              </a:rPr>
              <a:t> </a:t>
            </a:r>
            <a:r>
              <a:rPr lang="ur-PK" sz="1400" dirty="0">
                <a:latin typeface="Jameel Noori Nastaleeq" pitchFamily="2" charset="-78"/>
                <a:cs typeface="Jameel Noori Nastaleeq" pitchFamily="2" charset="-78"/>
              </a:rPr>
              <a:t>کوغرباء کے نام سے یاد کیا اور فرمایا</a:t>
            </a:r>
            <a:r>
              <a:rPr lang="ur-PK" sz="1400" dirty="0">
                <a:solidFill>
                  <a:srgbClr val="97FFFF"/>
                </a:solidFill>
                <a:latin typeface="Jameel Noori Nastaleeq" pitchFamily="2" charset="-78"/>
                <a:cs typeface="Jameel Noori Nastaleeq" pitchFamily="2" charset="-78"/>
              </a:rPr>
              <a:t>«فطوبیٰ للغرباء» خوشخبری ہے اجنبیوں کے لئے ۔۔ اگر یہ خوشخبری ہم اپنے لئے بنانا چاہتے تو ہمیں سنتوں کو مضبوطی تھامنا ہو گا۔ فتنوں کے زمانے میں دین پر عمل کرنے والوں کو 50گناء زیادہ اجر کا مستحق قرار دیا گیا</a:t>
            </a:r>
            <a:r>
              <a:rPr lang="ur-PK" sz="1400" baseline="0" dirty="0">
                <a:solidFill>
                  <a:srgbClr val="97FFFF"/>
                </a:solidFill>
                <a:latin typeface="Jameel Noori Nastaleeq" pitchFamily="2" charset="-78"/>
                <a:cs typeface="Jameel Noori Nastaleeq" pitchFamily="2" charset="-78"/>
              </a:rPr>
              <a:t> ہے ۔ </a:t>
            </a:r>
            <a:endParaRPr lang="en-US" sz="1400" dirty="0">
              <a:solidFill>
                <a:srgbClr val="97FFFF"/>
              </a:solidFill>
              <a:latin typeface="Jameel Noori Nastaleeq" pitchFamily="2" charset="-78"/>
              <a:cs typeface="Jameel Noori Nastaleeq" pitchFamily="2" charset="-78"/>
            </a:endParaRPr>
          </a:p>
          <a:p>
            <a:pPr algn="r" defTabSz="929305" rtl="1">
              <a:defRPr/>
            </a:pPr>
            <a:endParaRPr lang="ur-PK" sz="1400" dirty="0">
              <a:solidFill>
                <a:srgbClr val="97FFFF"/>
              </a:solidFill>
              <a:latin typeface="Jameel Noori Nastaleeq" pitchFamily="2" charset="-78"/>
              <a:cs typeface="Jameel Noori Nastaleeq" pitchFamily="2" charset="-78"/>
            </a:endParaRPr>
          </a:p>
          <a:p>
            <a:pPr algn="r" defTabSz="929305" rtl="1">
              <a:defRPr/>
            </a:pPr>
            <a:endParaRPr lang="en-US" sz="1400" dirty="0">
              <a:solidFill>
                <a:prstClr val="white"/>
              </a:solidFill>
              <a:latin typeface="Jameel Noori Nastaleeq" panose="02000503000000020004" pitchFamily="2" charset="-78"/>
              <a:cs typeface="Jameel Noori Nastaleeq" panose="02000503000000020004" pitchFamily="2" charset="-78"/>
            </a:endParaRPr>
          </a:p>
          <a:p>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902E5FB-2BB1-4366-A561-4ACEE9F69B50}" type="slidenum">
              <a:rPr lang="en-US" smtClean="0"/>
              <a:t>41</a:t>
            </a:fld>
            <a:endParaRPr lang="en-US"/>
          </a:p>
        </p:txBody>
      </p:sp>
      <p:sp>
        <p:nvSpPr>
          <p:cNvPr id="5" name="Date Placeholder 4"/>
          <p:cNvSpPr>
            <a:spLocks noGrp="1"/>
          </p:cNvSpPr>
          <p:nvPr>
            <p:ph type="dt" idx="11"/>
          </p:nvPr>
        </p:nvSpPr>
        <p:spPr/>
        <p:txBody>
          <a:bodyPr/>
          <a:lstStyle/>
          <a:p>
            <a:fld id="{F84AFF58-9FAA-4649-8F49-89FF138015C6}" type="datetime1">
              <a:rPr lang="en-US" smtClean="0"/>
              <a:t>2/21/2022</a:t>
            </a:fld>
            <a:endParaRPr lang="en-US"/>
          </a:p>
        </p:txBody>
      </p:sp>
    </p:spTree>
    <p:extLst>
      <p:ext uri="{BB962C8B-B14F-4D97-AF65-F5344CB8AC3E}">
        <p14:creationId xmlns:p14="http://schemas.microsoft.com/office/powerpoint/2010/main" val="3094305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2E5FB-2BB1-4366-A561-4ACEE9F69B50}" type="slidenum">
              <a:rPr lang="en-US" smtClean="0"/>
              <a:t>42</a:t>
            </a:fld>
            <a:endParaRPr lang="en-US"/>
          </a:p>
        </p:txBody>
      </p:sp>
      <p:sp>
        <p:nvSpPr>
          <p:cNvPr id="5" name="Date Placeholder 4"/>
          <p:cNvSpPr>
            <a:spLocks noGrp="1"/>
          </p:cNvSpPr>
          <p:nvPr>
            <p:ph type="dt" idx="11"/>
          </p:nvPr>
        </p:nvSpPr>
        <p:spPr/>
        <p:txBody>
          <a:bodyPr/>
          <a:lstStyle/>
          <a:p>
            <a:fld id="{66ABA0E2-4C19-417B-8FE6-7F359D3BEF22}" type="datetime1">
              <a:rPr lang="en-US" smtClean="0"/>
              <a:t>2/21/2022</a:t>
            </a:fld>
            <a:endParaRPr lang="en-US"/>
          </a:p>
        </p:txBody>
      </p:sp>
    </p:spTree>
    <p:extLst>
      <p:ext uri="{BB962C8B-B14F-4D97-AF65-F5344CB8AC3E}">
        <p14:creationId xmlns:p14="http://schemas.microsoft.com/office/powerpoint/2010/main" val="431762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dirty="0"/>
              <a:t>رسوﷺ نے ایک دفعہ خواب دیکھا کہ وہ کعبہ کاطواف کر رہے ہیں کہ اس دورا انہیں دجا ل دکھایا گیا آپﷺ نے فرمایا:"وہ بھاری جسم سُخ رنگت گھنگریالے بال اور ایک آنکھ سے نابینا ہے اس کی آنکھ لٹکے ہئے انگور کے دانے جیسی ہے"(صحیع</a:t>
            </a:r>
            <a:r>
              <a:rPr lang="ur-PK" baseline="0" dirty="0"/>
              <a:t> </a:t>
            </a:r>
            <a:r>
              <a:rPr lang="ur-PK" dirty="0"/>
              <a:t>بخاری کتاب</a:t>
            </a:r>
            <a:r>
              <a:rPr lang="ur-PK" baseline="0" dirty="0"/>
              <a:t> الفتن  باب ذکر دجال)</a:t>
            </a:r>
          </a:p>
          <a:p>
            <a:pPr algn="r" rtl="1"/>
            <a:r>
              <a:rPr lang="ur-PK" baseline="0" dirty="0"/>
              <a:t>بالوں کی زیادت اور الجھنے  کی وجہ سے اس کا سر اس طرح نظر آتا ہوگا  گویا کسی درخت کی شاخیں ہں(الفتح باری) اگر ہم دیکھیں تو آج کل اسی طرح کے ہیر اسٹائل  پرموٹ کیے جا رہے ہیں ۔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baseline="0" dirty="0"/>
              <a:t>اور ایک آنکھ والے کارٹون  بھی۔۔</a:t>
            </a:r>
            <a:r>
              <a:rPr lang="ur-PK" sz="1200" dirty="0">
                <a:latin typeface="Jameel Noori Nastaleeq" panose="02000503000000020004" pitchFamily="2" charset="-78"/>
                <a:cs typeface="Jameel Noori Nastaleeq" panose="02000503000000020004" pitchFamily="2" charset="-78"/>
              </a:rPr>
              <a:t> دجال کی ایک آنکھ بیٹھی ہو گی اور دوسر آنکھ پر موٹا دانا ہو گااس کی آنکھوں کے درمیان کا فر لکھا ہوگا۔ جوہر مومن خواہ پڑھا لکھا ہو یا ان پڑھ اس کو پڑھ لے گا</a:t>
            </a:r>
            <a:r>
              <a:rPr lang="ur-PK" dirty="0">
                <a:latin typeface="Jameel Noori Nastaleeq" panose="02000503000000020004" pitchFamily="2" charset="-78"/>
                <a:cs typeface="Jameel Noori Nastaleeq" panose="02000503000000020004" pitchFamily="2" charset="-78"/>
              </a:rPr>
              <a:t>"(مشکوٰۃ جلد سوئم)</a:t>
            </a:r>
            <a:endParaRPr lang="ur-PK" sz="1200" dirty="0">
              <a:latin typeface="Jameel Noori Nastaleeq" panose="02000503000000020004" pitchFamily="2" charset="-78"/>
              <a:cs typeface="Jameel Noori Nastaleeq" panose="02000503000000020004" pitchFamily="2" charset="-78"/>
            </a:endParaRPr>
          </a:p>
          <a:p>
            <a:pPr algn="r" rtl="1"/>
            <a:endParaRPr lang="en-US" dirty="0"/>
          </a:p>
        </p:txBody>
      </p:sp>
      <p:sp>
        <p:nvSpPr>
          <p:cNvPr id="4" name="Slide Number Placeholder 3"/>
          <p:cNvSpPr>
            <a:spLocks noGrp="1"/>
          </p:cNvSpPr>
          <p:nvPr>
            <p:ph type="sldNum" sz="quarter" idx="10"/>
          </p:nvPr>
        </p:nvSpPr>
        <p:spPr/>
        <p:txBody>
          <a:bodyPr/>
          <a:lstStyle/>
          <a:p>
            <a:fld id="{6D258056-8B08-4670-A312-2E7017CCFE2E}" type="slidenum">
              <a:rPr lang="en-US" smtClean="0"/>
              <a:t>5</a:t>
            </a:fld>
            <a:endParaRPr lang="en-US"/>
          </a:p>
        </p:txBody>
      </p:sp>
    </p:spTree>
    <p:extLst>
      <p:ext uri="{BB962C8B-B14F-4D97-AF65-F5344CB8AC3E}">
        <p14:creationId xmlns:p14="http://schemas.microsoft.com/office/powerpoint/2010/main" val="113844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58056-8B08-4670-A312-2E7017CCFE2E}" type="slidenum">
              <a:rPr lang="en-US" smtClean="0"/>
              <a:t>6</a:t>
            </a:fld>
            <a:endParaRPr lang="en-US"/>
          </a:p>
        </p:txBody>
      </p:sp>
    </p:spTree>
    <p:extLst>
      <p:ext uri="{BB962C8B-B14F-4D97-AF65-F5344CB8AC3E}">
        <p14:creationId xmlns:p14="http://schemas.microsoft.com/office/powerpoint/2010/main" val="1385409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58056-8B08-4670-A312-2E7017CCFE2E}" type="slidenum">
              <a:rPr lang="en-US" smtClean="0"/>
              <a:t>7</a:t>
            </a:fld>
            <a:endParaRPr lang="en-US"/>
          </a:p>
        </p:txBody>
      </p:sp>
    </p:spTree>
    <p:extLst>
      <p:ext uri="{BB962C8B-B14F-4D97-AF65-F5344CB8AC3E}">
        <p14:creationId xmlns:p14="http://schemas.microsoft.com/office/powerpoint/2010/main" val="384313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dirty="0"/>
              <a:t>1۔حضرت</a:t>
            </a:r>
            <a:r>
              <a:rPr lang="ur-PK" baseline="0" dirty="0"/>
              <a:t> حذیفہ رض ؛آپﷺ نے فرمایا" میں اس کو اس لیے بار بار  بیان کرتا ہوں کہ تم اس میں غور کرو،سمجھو،اور باخبر رہو اسپر عمل کرو اسکو ان لوگوں سے بیان کرو جو تمہارے بعد ہین لہٰذا ہر ایک دوسرے سے بیان کرے اس لیے کہ اسکا فتنہ سخت ترین ہے</a:t>
            </a:r>
          </a:p>
          <a:p>
            <a:pPr algn="r" rtl="1"/>
            <a:r>
              <a:rPr lang="ur-PK" baseline="0" dirty="0"/>
              <a:t>2۔محمد عربی ﷺ صحابہ  ر ض کی جس محفل مین  بھی دجال کا بیان فرماتے  تھے وہاں صحابہ ر ض  پر خوف طاری ہوجاتا اور صحابہ رض  پر خوف طاری ہو جاتااور صحاب کرام رونے لگتے</a:t>
            </a:r>
          </a:p>
          <a:p>
            <a:pPr marL="0" marR="0" lvl="0" indent="0" algn="r" defTabSz="914400" rtl="1" eaLnBrk="1" fontAlgn="auto" latinLnBrk="0" hangingPunct="1">
              <a:lnSpc>
                <a:spcPct val="100000"/>
              </a:lnSpc>
              <a:spcBef>
                <a:spcPts val="0"/>
              </a:spcBef>
              <a:spcAft>
                <a:spcPts val="0"/>
              </a:spcAft>
              <a:buClrTx/>
              <a:buSzTx/>
              <a:buFontTx/>
              <a:buNone/>
              <a:tabLst/>
              <a:defRPr/>
            </a:pPr>
            <a:r>
              <a:rPr lang="ur-PK" baseline="0" dirty="0"/>
              <a:t>3۔حضرت عائشہ ر ض فرماتی ہیں کہ رسول ﷺ میرے پاس تشریف لائے تو میں اس وقت بیٹھی رو رہی تھی آپﷺ نے رونے کا سبب دریافت کیا  تو میں نے کہا یارسولﷺ دجال یاد آگیا تھا۔اس پر آپ ﷺ نے فرمایا"اگر وہ میری زندگی میں نکلا تو میں تمہاری طرف سے کافی ہونگا اور اگر دجا ل میرے بعد نکلا تو پھر بھی تمہیں خوف زدہ ہونے کی ضرورت نہیں۔ کیونکہ اسکہ جھوٹے ہونے کے لیے یہ اتنا ہی کافی ہے کہ وہ کانا ہے اور تمہارا رب کانا نہیں ہے وہ</a:t>
            </a:r>
            <a:r>
              <a:rPr lang="en-US" baseline="0" dirty="0"/>
              <a:t> </a:t>
            </a:r>
            <a:r>
              <a:rPr lang="ur-PK" sz="1200" dirty="0">
                <a:latin typeface="Jameel Noori Nastaleeq" panose="02000503000000020004" pitchFamily="2" charset="-78"/>
                <a:cs typeface="Jameel Noori Nastaleeq" panose="02000503000000020004" pitchFamily="2" charset="-78"/>
              </a:rPr>
              <a:t>اصفہان کے ایک مقام یہود سے نکلے گا(مسند احمد)</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200" dirty="0">
                <a:latin typeface="Jameel Noori Nastaleeq" panose="02000503000000020004" pitchFamily="2" charset="-78"/>
                <a:cs typeface="Jameel Noori Nastaleeq" panose="02000503000000020004" pitchFamily="2" charset="-78"/>
              </a:rPr>
              <a:t>4۔حضرت عمران بن حصین ر ض : رسولﷺ نے فرمایا"کہ جو شخص  دجال کے آنے کی خبر سنے تو اس سے دور رہے اللہ کی قسم  آدمی دجال کے پاس آئے</a:t>
            </a:r>
            <a:r>
              <a:rPr lang="ur-PK" sz="1200" baseline="0" dirty="0">
                <a:latin typeface="Jameel Noori Nastaleeq" panose="02000503000000020004" pitchFamily="2" charset="-78"/>
                <a:cs typeface="Jameel Noori Nastaleeq" panose="02000503000000020004" pitchFamily="2" charset="-78"/>
              </a:rPr>
              <a:t> گا  اور  وہ اپن ےآپ کو مومن سمجھتا ہوگا لیکن پھر اسکی اطاعت قبول کرے گا۔کیونکہ جو چیزیں اسکو دی گئی ہیں وہ ان سے شبہات میں پڑ جائے گا(ابو داؤد)</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200" baseline="0" dirty="0">
                <a:latin typeface="Jameel Noori Nastaleeq" panose="02000503000000020004" pitchFamily="2" charset="-78"/>
                <a:cs typeface="Jameel Noori Nastaleeq" panose="02000503000000020004" pitchFamily="2" charset="-78"/>
              </a:rPr>
              <a:t>5۔وہ ایک بدو سے کہے گا اگر میں</a:t>
            </a:r>
            <a:r>
              <a:rPr lang="ur-PK" sz="1200" dirty="0">
                <a:latin typeface="Jameel Noori Nastaleeq" panose="02000503000000020004" pitchFamily="2" charset="-78"/>
                <a:cs typeface="Jameel Noori Nastaleeq" panose="02000503000000020004" pitchFamily="2" charset="-78"/>
              </a:rPr>
              <a:t>تمہارے ما ںباپ کو تمہارے لیے زندہ کروں</a:t>
            </a:r>
            <a:r>
              <a:rPr lang="ur-PK" sz="1200" baseline="0" dirty="0">
                <a:latin typeface="Jameel Noori Nastaleeq" panose="02000503000000020004" pitchFamily="2" charset="-78"/>
                <a:cs typeface="Jameel Noori Nastaleeq" panose="02000503000000020004" pitchFamily="2" charset="-78"/>
              </a:rPr>
              <a:t> توکیا کہو گے کیا تم شہادت دو گے کہ میں تمہارا خدا ہوں؟بدو کہے گا ہاں ! چنانچہ  2شیطان اس بدو کے ماں اور باپ کے روپ میں اسکے سامنے آجائینگے اور کہیں گے "ہمارے بیٹے اس کا کہنا مانو  یہ تمہارا خدا ہے"</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200" baseline="0" dirty="0">
                <a:latin typeface="Jameel Noori Nastaleeq" panose="02000503000000020004" pitchFamily="2" charset="-78"/>
                <a:cs typeface="Jameel Noori Nastaleeq" panose="02000503000000020004" pitchFamily="2" charset="-78"/>
              </a:rPr>
              <a:t>6۔حضرت حذیفہ رض :نبیﷺ نے فرمایا"دجال </a:t>
            </a:r>
            <a:r>
              <a:rPr lang="ur-PK" sz="1200" dirty="0">
                <a:latin typeface="Jameel Noori Nastaleeq" panose="02000503000000020004" pitchFamily="2" charset="-78"/>
                <a:cs typeface="Jameel Noori Nastaleeq" panose="02000503000000020004" pitchFamily="2" charset="-78"/>
              </a:rPr>
              <a:t>اپنے ساتھ پانی اور آگ لے کر نکلے گاجسکو لوگ پانی سمجھیں گے  حقیقت میں وہ جھلسا دینے والی آگ ہو گی۔اور جسکو وہآگ خیال کرینگے</a:t>
            </a:r>
            <a:r>
              <a:rPr lang="ur-PK" sz="1200" baseline="0" dirty="0">
                <a:latin typeface="Jameel Noori Nastaleeq" panose="02000503000000020004" pitchFamily="2" charset="-78"/>
                <a:cs typeface="Jameel Noori Nastaleeq" panose="02000503000000020004" pitchFamily="2" charset="-78"/>
              </a:rPr>
              <a:t> وہ حقیقت میں ٹھنڈا پانی ہوگا۔سو تم میں جو شخس دجال کو پائے وہ اپنے آپ کو اس چیز میں ڈالے جس کو آنکھوں سے آگ دیکھتا ہے۔ اس لیے کہ وہ حقیقت میں میٹھا اور ڑھنڈا پانی ہے"(بخاری)</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200" baseline="0" dirty="0">
                <a:latin typeface="Jameel Noori Nastaleeq" panose="02000503000000020004" pitchFamily="2" charset="-78"/>
                <a:cs typeface="Jameel Noori Nastaleeq" panose="02000503000000020004" pitchFamily="2" charset="-78"/>
              </a:rPr>
              <a:t>7۔ایک دوسری حدیث میں</a:t>
            </a:r>
            <a:r>
              <a:rPr lang="ur-PK" sz="1200" dirty="0">
                <a:latin typeface="Jameel Noori Nastaleeq" panose="02000503000000020004" pitchFamily="2" charset="-78"/>
                <a:cs typeface="Jameel Noori Nastaleeq" panose="02000503000000020004" pitchFamily="2" charset="-78"/>
              </a:rPr>
              <a:t>روٹیوں اور گوشت کا پہاڑ </a:t>
            </a:r>
            <a:endParaRPr lang="en-US" sz="1200" dirty="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ur-PK" sz="1200" dirty="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ur-PK" sz="1200" dirty="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ur-PK" sz="1200" dirty="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ur-PK" sz="1200" dirty="0">
              <a:latin typeface="Jameel Noori Nastaleeq" panose="02000503000000020004" pitchFamily="2" charset="-78"/>
              <a:cs typeface="Jameel Noori Nastaleeq" panose="02000503000000020004" pitchFamily="2" charset="-78"/>
            </a:endParaRPr>
          </a:p>
          <a:p>
            <a:pPr algn="r" rtl="1"/>
            <a:endParaRPr lang="en-US" dirty="0"/>
          </a:p>
        </p:txBody>
      </p:sp>
      <p:sp>
        <p:nvSpPr>
          <p:cNvPr id="4" name="Slide Number Placeholder 3"/>
          <p:cNvSpPr>
            <a:spLocks noGrp="1"/>
          </p:cNvSpPr>
          <p:nvPr>
            <p:ph type="sldNum" sz="quarter" idx="10"/>
          </p:nvPr>
        </p:nvSpPr>
        <p:spPr/>
        <p:txBody>
          <a:bodyPr/>
          <a:lstStyle/>
          <a:p>
            <a:fld id="{6D258056-8B08-4670-A312-2E7017CCFE2E}" type="slidenum">
              <a:rPr lang="en-US" smtClean="0"/>
              <a:t>8</a:t>
            </a:fld>
            <a:endParaRPr lang="en-US"/>
          </a:p>
        </p:txBody>
      </p:sp>
    </p:spTree>
    <p:extLst>
      <p:ext uri="{BB962C8B-B14F-4D97-AF65-F5344CB8AC3E}">
        <p14:creationId xmlns:p14="http://schemas.microsoft.com/office/powerpoint/2010/main" val="120718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2E5FB-2BB1-4366-A561-4ACEE9F69B50}" type="slidenum">
              <a:rPr lang="en-US" smtClean="0"/>
              <a:t>9</a:t>
            </a:fld>
            <a:endParaRPr lang="en-US"/>
          </a:p>
        </p:txBody>
      </p:sp>
      <p:sp>
        <p:nvSpPr>
          <p:cNvPr id="5" name="Date Placeholder 4"/>
          <p:cNvSpPr>
            <a:spLocks noGrp="1"/>
          </p:cNvSpPr>
          <p:nvPr>
            <p:ph type="dt" idx="11"/>
          </p:nvPr>
        </p:nvSpPr>
        <p:spPr/>
        <p:txBody>
          <a:bodyPr/>
          <a:lstStyle/>
          <a:p>
            <a:fld id="{A3FD7351-9553-443D-BEF7-4A7399CE57A9}" type="datetime1">
              <a:rPr lang="en-US" smtClean="0"/>
              <a:t>2/21/2022</a:t>
            </a:fld>
            <a:endParaRPr lang="en-US"/>
          </a:p>
        </p:txBody>
      </p:sp>
    </p:spTree>
    <p:extLst>
      <p:ext uri="{BB962C8B-B14F-4D97-AF65-F5344CB8AC3E}">
        <p14:creationId xmlns:p14="http://schemas.microsoft.com/office/powerpoint/2010/main" val="846073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902E5FB-2BB1-4366-A561-4ACEE9F69B50}" type="slidenum">
              <a:rPr lang="en-US" smtClean="0"/>
              <a:t>10</a:t>
            </a:fld>
            <a:endParaRPr lang="en-US"/>
          </a:p>
        </p:txBody>
      </p:sp>
      <p:sp>
        <p:nvSpPr>
          <p:cNvPr id="5" name="Date Placeholder 4"/>
          <p:cNvSpPr>
            <a:spLocks noGrp="1"/>
          </p:cNvSpPr>
          <p:nvPr>
            <p:ph type="dt" idx="11"/>
          </p:nvPr>
        </p:nvSpPr>
        <p:spPr/>
        <p:txBody>
          <a:bodyPr/>
          <a:lstStyle/>
          <a:p>
            <a:fld id="{3457F180-229E-437F-B6A9-EEB35951126F}" type="datetime1">
              <a:rPr lang="en-US" smtClean="0"/>
              <a:t>2/21/2022</a:t>
            </a:fld>
            <a:endParaRPr lang="en-US"/>
          </a:p>
        </p:txBody>
      </p:sp>
    </p:spTree>
    <p:extLst>
      <p:ext uri="{BB962C8B-B14F-4D97-AF65-F5344CB8AC3E}">
        <p14:creationId xmlns:p14="http://schemas.microsoft.com/office/powerpoint/2010/main" val="407744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DB9C-B5AB-4B8E-8A61-DF7BCAFD29A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09671EA-860D-43EA-911C-593BA841FA6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14CEB2B-C19B-44DD-94A5-9A30D0386B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E966E8-DCA0-42DE-A10D-4868BED75878}" type="datetimeFigureOut">
              <a:rPr kumimoji="0" lang="en-US" sz="1200" b="0" i="0" u="none" strike="noStrike" kern="1200" cap="none" spc="0" normalizeH="0" baseline="0" noProof="0" smtClean="0">
                <a:ln>
                  <a:noFill/>
                </a:ln>
                <a:solidFill>
                  <a:prstClr val="white">
                    <a:tint val="95000"/>
                  </a:prstClr>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2/21/2022</a:t>
            </a:fld>
            <a:endParaRPr kumimoji="0" lang="en-US" sz="1200" b="0" i="0" u="none" strike="noStrike" kern="1200" cap="none" spc="0" normalizeH="0" baseline="0" noProof="0" dirty="0">
              <a:ln>
                <a:noFill/>
              </a:ln>
              <a:solidFill>
                <a:prstClr val="white">
                  <a:tint val="95000"/>
                </a:prstClr>
              </a:solidFill>
              <a:effectLst/>
              <a:uLnTx/>
              <a:uFillTx/>
              <a:latin typeface="Corbel"/>
              <a:ea typeface="+mn-ea"/>
              <a:cs typeface="+mn-cs"/>
            </a:endParaRPr>
          </a:p>
        </p:txBody>
      </p:sp>
      <p:sp>
        <p:nvSpPr>
          <p:cNvPr id="5" name="Footer Placeholder 4">
            <a:extLst>
              <a:ext uri="{FF2B5EF4-FFF2-40B4-BE49-F238E27FC236}">
                <a16:creationId xmlns:a16="http://schemas.microsoft.com/office/drawing/2014/main" id="{420475CF-821C-4446-AB50-E2A3C7E9FE5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tint val="95000"/>
                </a:prstClr>
              </a:solidFill>
              <a:effectLst/>
              <a:uLnTx/>
              <a:uFillTx/>
              <a:latin typeface="Corbel"/>
              <a:ea typeface="+mn-ea"/>
              <a:cs typeface="+mn-cs"/>
            </a:endParaRPr>
          </a:p>
        </p:txBody>
      </p:sp>
      <p:sp>
        <p:nvSpPr>
          <p:cNvPr id="6" name="Slide Number Placeholder 5">
            <a:extLst>
              <a:ext uri="{FF2B5EF4-FFF2-40B4-BE49-F238E27FC236}">
                <a16:creationId xmlns:a16="http://schemas.microsoft.com/office/drawing/2014/main" id="{648D675C-F480-4FF5-AFA1-62192BA09D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F7DFB-4023-4036-BB09-7E1973D8C318}" type="slidenum">
              <a:rPr kumimoji="0" lang="en-US" sz="1200" b="0" i="0" u="none" strike="noStrike" kern="1200" cap="none" spc="0" normalizeH="0" baseline="0" noProof="0" smtClean="0">
                <a:ln>
                  <a:noFill/>
                </a:ln>
                <a:solidFill>
                  <a:prstClr val="white">
                    <a:tint val="95000"/>
                  </a:prst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tint val="95000"/>
                </a:prstClr>
              </a:solidFill>
              <a:effectLst/>
              <a:uLnTx/>
              <a:uFillTx/>
              <a:latin typeface="Corbel"/>
              <a:ea typeface="+mn-ea"/>
              <a:cs typeface="+mn-cs"/>
            </a:endParaRPr>
          </a:p>
        </p:txBody>
      </p:sp>
    </p:spTree>
    <p:extLst>
      <p:ext uri="{BB962C8B-B14F-4D97-AF65-F5344CB8AC3E}">
        <p14:creationId xmlns:p14="http://schemas.microsoft.com/office/powerpoint/2010/main" val="228414059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701F-AC34-4C0A-889E-0A9B65075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DC17DF-8926-4EFF-B6C9-57FA0274A4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F5FAF-2460-4BE1-B2F3-E737691E79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459C3-2224-4AEB-9CC9-7548404B32CD}" type="datetimeFigureOut">
              <a:rPr kumimoji="0" lang="en-US" sz="1200" b="0" i="0" u="none" strike="noStrike" kern="1200" cap="none" spc="0" normalizeH="0" baseline="0" noProof="0" smtClean="0">
                <a:ln>
                  <a:noFill/>
                </a:ln>
                <a:solidFill>
                  <a:prstClr val="black">
                    <a:tint val="95000"/>
                  </a:prstClr>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2/21/2022</a:t>
            </a:fld>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
        <p:nvSpPr>
          <p:cNvPr id="5" name="Footer Placeholder 4">
            <a:extLst>
              <a:ext uri="{FF2B5EF4-FFF2-40B4-BE49-F238E27FC236}">
                <a16:creationId xmlns:a16="http://schemas.microsoft.com/office/drawing/2014/main" id="{56D5FF43-C7F4-4192-BB9C-7EFAC899F6C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
        <p:nvSpPr>
          <p:cNvPr id="6" name="Slide Number Placeholder 5">
            <a:extLst>
              <a:ext uri="{FF2B5EF4-FFF2-40B4-BE49-F238E27FC236}">
                <a16:creationId xmlns:a16="http://schemas.microsoft.com/office/drawing/2014/main" id="{B8669F83-6A06-43A6-9A5A-C330F3A571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3D1A0-05D4-4A5E-8F96-AE776BACE375}" type="slidenum">
              <a:rPr kumimoji="0" lang="ur-PK" sz="1200" b="0" i="0" u="none" strike="noStrike" kern="1200" cap="none" spc="0" normalizeH="0" baseline="0" noProof="0" smtClean="0">
                <a:ln>
                  <a:noFill/>
                </a:ln>
                <a:solidFill>
                  <a:prstClr val="black">
                    <a:tint val="95000"/>
                  </a:prstClr>
                </a:solidFill>
                <a:effectLst/>
                <a:uLnTx/>
                <a:uFillTx/>
                <a:latin typeface="Corbel"/>
                <a:ea typeface="+mn-ea"/>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Tree>
    <p:extLst>
      <p:ext uri="{BB962C8B-B14F-4D97-AF65-F5344CB8AC3E}">
        <p14:creationId xmlns:p14="http://schemas.microsoft.com/office/powerpoint/2010/main" val="171239977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852D1C-32BE-45F7-9255-7631BCFB4FB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26A527-7782-4B25-889D-DAB03F0E131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A6A19-3072-4FA1-B6F8-8D73D701CBA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459C3-2224-4AEB-9CC9-7548404B32CD}" type="datetimeFigureOut">
              <a:rPr kumimoji="0" lang="en-US" sz="1200" b="0" i="0" u="none" strike="noStrike" kern="1200" cap="none" spc="0" normalizeH="0" baseline="0" noProof="0" smtClean="0">
                <a:ln>
                  <a:noFill/>
                </a:ln>
                <a:solidFill>
                  <a:prstClr val="black">
                    <a:tint val="95000"/>
                  </a:prstClr>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2/21/2022</a:t>
            </a:fld>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
        <p:nvSpPr>
          <p:cNvPr id="5" name="Footer Placeholder 4">
            <a:extLst>
              <a:ext uri="{FF2B5EF4-FFF2-40B4-BE49-F238E27FC236}">
                <a16:creationId xmlns:a16="http://schemas.microsoft.com/office/drawing/2014/main" id="{BED68784-9B05-4194-A332-A5278BD6791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
        <p:nvSpPr>
          <p:cNvPr id="6" name="Slide Number Placeholder 5">
            <a:extLst>
              <a:ext uri="{FF2B5EF4-FFF2-40B4-BE49-F238E27FC236}">
                <a16:creationId xmlns:a16="http://schemas.microsoft.com/office/drawing/2014/main" id="{691BD2C6-F52A-4B8E-8F72-6A317EBF6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3D1A0-05D4-4A5E-8F96-AE776BACE375}" type="slidenum">
              <a:rPr kumimoji="0" lang="ur-PK" sz="1200" b="0" i="0" u="none" strike="noStrike" kern="1200" cap="none" spc="0" normalizeH="0" baseline="0" noProof="0" smtClean="0">
                <a:ln>
                  <a:noFill/>
                </a:ln>
                <a:solidFill>
                  <a:prstClr val="black">
                    <a:tint val="95000"/>
                  </a:prstClr>
                </a:solidFill>
                <a:effectLst/>
                <a:uLnTx/>
                <a:uFillTx/>
                <a:latin typeface="Corbel"/>
                <a:ea typeface="+mn-ea"/>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Tree>
    <p:extLst>
      <p:ext uri="{BB962C8B-B14F-4D97-AF65-F5344CB8AC3E}">
        <p14:creationId xmlns:p14="http://schemas.microsoft.com/office/powerpoint/2010/main" val="8088683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CE10-FC61-475A-93F1-E6C2DCB988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311294-17D2-441A-80A4-84E016AD92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BCD69-AA27-46AC-92A3-8DC3E497B6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459C3-2224-4AEB-9CC9-7548404B32CD}" type="datetimeFigureOut">
              <a:rPr kumimoji="0" lang="en-US" sz="1200" b="0" i="0" u="none" strike="noStrike" kern="1200" cap="none" spc="0" normalizeH="0" baseline="0" noProof="0" smtClean="0">
                <a:ln>
                  <a:noFill/>
                </a:ln>
                <a:solidFill>
                  <a:prstClr val="black">
                    <a:tint val="95000"/>
                  </a:prstClr>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2/21/2022</a:t>
            </a:fld>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
        <p:nvSpPr>
          <p:cNvPr id="5" name="Footer Placeholder 4">
            <a:extLst>
              <a:ext uri="{FF2B5EF4-FFF2-40B4-BE49-F238E27FC236}">
                <a16:creationId xmlns:a16="http://schemas.microsoft.com/office/drawing/2014/main" id="{5B526796-1EC4-404D-9580-4A4DBD8D290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
        <p:nvSpPr>
          <p:cNvPr id="6" name="Slide Number Placeholder 5">
            <a:extLst>
              <a:ext uri="{FF2B5EF4-FFF2-40B4-BE49-F238E27FC236}">
                <a16:creationId xmlns:a16="http://schemas.microsoft.com/office/drawing/2014/main" id="{886C2752-BD0F-4117-9796-EFCC233025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3D1A0-05D4-4A5E-8F96-AE776BACE375}" type="slidenum">
              <a:rPr kumimoji="0" lang="ur-PK" sz="1200" b="0" i="0" u="none" strike="noStrike" kern="1200" cap="none" spc="0" normalizeH="0" baseline="0" noProof="0" smtClean="0">
                <a:ln>
                  <a:noFill/>
                </a:ln>
                <a:solidFill>
                  <a:prstClr val="black">
                    <a:tint val="95000"/>
                  </a:prstClr>
                </a:solidFill>
                <a:effectLst/>
                <a:uLnTx/>
                <a:uFillTx/>
                <a:latin typeface="Corbel"/>
                <a:ea typeface="+mn-ea"/>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Tree>
    <p:extLst>
      <p:ext uri="{BB962C8B-B14F-4D97-AF65-F5344CB8AC3E}">
        <p14:creationId xmlns:p14="http://schemas.microsoft.com/office/powerpoint/2010/main" val="303109840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D798-4B15-4A49-9794-60B6B950F1E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216A8FE-FE07-4756-8B0A-2B281388D23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938AC1-D050-48FB-B9BA-4548B81E5A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E966E8-DCA0-42DE-A10D-4868BED75878}" type="datetimeFigureOut">
              <a:rPr kumimoji="0" lang="en-US" sz="1200" b="0" i="0" u="none" strike="noStrike" kern="1200" cap="none" spc="0" normalizeH="0" baseline="0" noProof="0" smtClean="0">
                <a:ln>
                  <a:noFill/>
                </a:ln>
                <a:solidFill>
                  <a:prstClr val="white">
                    <a:tint val="95000"/>
                  </a:prstClr>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2/21/2022</a:t>
            </a:fld>
            <a:endParaRPr kumimoji="0" lang="en-US" sz="1200" b="0" i="0" u="none" strike="noStrike" kern="1200" cap="none" spc="0" normalizeH="0" baseline="0" noProof="0" dirty="0">
              <a:ln>
                <a:noFill/>
              </a:ln>
              <a:solidFill>
                <a:prstClr val="white">
                  <a:tint val="95000"/>
                </a:prstClr>
              </a:solidFill>
              <a:effectLst/>
              <a:uLnTx/>
              <a:uFillTx/>
              <a:latin typeface="Corbel"/>
              <a:ea typeface="+mn-ea"/>
              <a:cs typeface="+mn-cs"/>
            </a:endParaRPr>
          </a:p>
        </p:txBody>
      </p:sp>
      <p:sp>
        <p:nvSpPr>
          <p:cNvPr id="5" name="Footer Placeholder 4">
            <a:extLst>
              <a:ext uri="{FF2B5EF4-FFF2-40B4-BE49-F238E27FC236}">
                <a16:creationId xmlns:a16="http://schemas.microsoft.com/office/drawing/2014/main" id="{3789A9DB-C688-47E9-9781-235F9A9153B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tint val="95000"/>
                </a:prstClr>
              </a:solidFill>
              <a:effectLst/>
              <a:uLnTx/>
              <a:uFillTx/>
              <a:latin typeface="Corbel"/>
              <a:ea typeface="+mn-ea"/>
              <a:cs typeface="+mn-cs"/>
            </a:endParaRPr>
          </a:p>
        </p:txBody>
      </p:sp>
      <p:sp>
        <p:nvSpPr>
          <p:cNvPr id="6" name="Slide Number Placeholder 5">
            <a:extLst>
              <a:ext uri="{FF2B5EF4-FFF2-40B4-BE49-F238E27FC236}">
                <a16:creationId xmlns:a16="http://schemas.microsoft.com/office/drawing/2014/main" id="{F90177F5-A4CA-4697-A8FC-32C3E127F6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F7DFB-4023-4036-BB09-7E1973D8C318}" type="slidenum">
              <a:rPr kumimoji="0" lang="en-US" sz="1200" b="0" i="0" u="none" strike="noStrike" kern="1200" cap="none" spc="0" normalizeH="0" baseline="0" noProof="0" smtClean="0">
                <a:ln>
                  <a:noFill/>
                </a:ln>
                <a:solidFill>
                  <a:prstClr val="white">
                    <a:tint val="95000"/>
                  </a:prst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tint val="95000"/>
                </a:prstClr>
              </a:solidFill>
              <a:effectLst/>
              <a:uLnTx/>
              <a:uFillTx/>
              <a:latin typeface="Corbel"/>
              <a:ea typeface="+mn-ea"/>
              <a:cs typeface="+mn-cs"/>
            </a:endParaRPr>
          </a:p>
        </p:txBody>
      </p:sp>
    </p:spTree>
    <p:extLst>
      <p:ext uri="{BB962C8B-B14F-4D97-AF65-F5344CB8AC3E}">
        <p14:creationId xmlns:p14="http://schemas.microsoft.com/office/powerpoint/2010/main" val="306361619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D9D4-7D64-4CD4-AF64-37F6A315D8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A7AEFB-1C63-4EAC-92FA-B7E55E0B8BD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0BFA34-3468-483E-A0B7-20C97B9AC15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465957-C6FE-451E-9A11-BF6269345D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459C3-2224-4AEB-9CC9-7548404B32CD}" type="datetimeFigureOut">
              <a:rPr kumimoji="0" lang="en-US" sz="1200" b="0" i="0" u="none" strike="noStrike" kern="1200" cap="none" spc="0" normalizeH="0" baseline="0" noProof="0" smtClean="0">
                <a:ln>
                  <a:noFill/>
                </a:ln>
                <a:solidFill>
                  <a:prstClr val="black">
                    <a:tint val="95000"/>
                  </a:prstClr>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2/21/2022</a:t>
            </a:fld>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
        <p:nvSpPr>
          <p:cNvPr id="6" name="Footer Placeholder 5">
            <a:extLst>
              <a:ext uri="{FF2B5EF4-FFF2-40B4-BE49-F238E27FC236}">
                <a16:creationId xmlns:a16="http://schemas.microsoft.com/office/drawing/2014/main" id="{FFF5CAB8-EA15-4809-92DD-B3E24EA240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
        <p:nvSpPr>
          <p:cNvPr id="7" name="Slide Number Placeholder 6">
            <a:extLst>
              <a:ext uri="{FF2B5EF4-FFF2-40B4-BE49-F238E27FC236}">
                <a16:creationId xmlns:a16="http://schemas.microsoft.com/office/drawing/2014/main" id="{C3BD3C08-3537-4F29-9D20-7E2C41E236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3D1A0-05D4-4A5E-8F96-AE776BACE375}" type="slidenum">
              <a:rPr kumimoji="0" lang="ur-PK" sz="1200" b="0" i="0" u="none" strike="noStrike" kern="1200" cap="none" spc="0" normalizeH="0" baseline="0" noProof="0" smtClean="0">
                <a:ln>
                  <a:noFill/>
                </a:ln>
                <a:solidFill>
                  <a:prstClr val="black">
                    <a:tint val="95000"/>
                  </a:prstClr>
                </a:solidFill>
                <a:effectLst/>
                <a:uLnTx/>
                <a:uFillTx/>
                <a:latin typeface="Corbel"/>
                <a:ea typeface="+mn-ea"/>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Tree>
    <p:extLst>
      <p:ext uri="{BB962C8B-B14F-4D97-AF65-F5344CB8AC3E}">
        <p14:creationId xmlns:p14="http://schemas.microsoft.com/office/powerpoint/2010/main" val="321362948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45A1-0D2F-4F38-B2F2-B13CB524800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4892C5-C95D-4B74-A5D7-0F92F6399D1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2E9CB8-E193-4052-A6BB-3A62FD0DCC3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7F45A7-7FEC-467C-A2FD-19C24BC9843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0EA8F28-91AA-4FC1-9764-BDEEC0D670B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E009FC-DA09-4B3A-99C9-150E2C65E9E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459C3-2224-4AEB-9CC9-7548404B32CD}" type="datetimeFigureOut">
              <a:rPr kumimoji="0" lang="en-US" sz="1200" b="0" i="0" u="none" strike="noStrike" kern="1200" cap="none" spc="0" normalizeH="0" baseline="0" noProof="0" smtClean="0">
                <a:ln>
                  <a:noFill/>
                </a:ln>
                <a:solidFill>
                  <a:prstClr val="black">
                    <a:tint val="95000"/>
                  </a:prstClr>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2/21/2022</a:t>
            </a:fld>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
        <p:nvSpPr>
          <p:cNvPr id="8" name="Footer Placeholder 7">
            <a:extLst>
              <a:ext uri="{FF2B5EF4-FFF2-40B4-BE49-F238E27FC236}">
                <a16:creationId xmlns:a16="http://schemas.microsoft.com/office/drawing/2014/main" id="{6A5D0616-7352-4D97-9A27-D0892140B18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
        <p:nvSpPr>
          <p:cNvPr id="9" name="Slide Number Placeholder 8">
            <a:extLst>
              <a:ext uri="{FF2B5EF4-FFF2-40B4-BE49-F238E27FC236}">
                <a16:creationId xmlns:a16="http://schemas.microsoft.com/office/drawing/2014/main" id="{067C7B39-CCA2-4584-84FE-F65399429E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3D1A0-05D4-4A5E-8F96-AE776BACE375}" type="slidenum">
              <a:rPr kumimoji="0" lang="ur-PK" sz="1200" b="0" i="0" u="none" strike="noStrike" kern="1200" cap="none" spc="0" normalizeH="0" baseline="0" noProof="0" smtClean="0">
                <a:ln>
                  <a:noFill/>
                </a:ln>
                <a:solidFill>
                  <a:prstClr val="black">
                    <a:tint val="95000"/>
                  </a:prstClr>
                </a:solidFill>
                <a:effectLst/>
                <a:uLnTx/>
                <a:uFillTx/>
                <a:latin typeface="Corbel"/>
                <a:ea typeface="+mn-ea"/>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Tree>
    <p:extLst>
      <p:ext uri="{BB962C8B-B14F-4D97-AF65-F5344CB8AC3E}">
        <p14:creationId xmlns:p14="http://schemas.microsoft.com/office/powerpoint/2010/main" val="235816712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CDEF-7B2A-461D-8CB6-3880ECAA18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77DC9B-C429-4FA8-8037-5A35D35F44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459C3-2224-4AEB-9CC9-7548404B32CD}" type="datetimeFigureOut">
              <a:rPr kumimoji="0" lang="en-US" sz="1200" b="0" i="0" u="none" strike="noStrike" kern="1200" cap="none" spc="0" normalizeH="0" baseline="0" noProof="0" smtClean="0">
                <a:ln>
                  <a:noFill/>
                </a:ln>
                <a:solidFill>
                  <a:prstClr val="black">
                    <a:tint val="95000"/>
                  </a:prstClr>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2/21/2022</a:t>
            </a:fld>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
        <p:nvSpPr>
          <p:cNvPr id="4" name="Footer Placeholder 3">
            <a:extLst>
              <a:ext uri="{FF2B5EF4-FFF2-40B4-BE49-F238E27FC236}">
                <a16:creationId xmlns:a16="http://schemas.microsoft.com/office/drawing/2014/main" id="{4CC826F5-1BA9-4989-AD31-D9C2B3EFD89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
        <p:nvSpPr>
          <p:cNvPr id="5" name="Slide Number Placeholder 4">
            <a:extLst>
              <a:ext uri="{FF2B5EF4-FFF2-40B4-BE49-F238E27FC236}">
                <a16:creationId xmlns:a16="http://schemas.microsoft.com/office/drawing/2014/main" id="{C05BC6B1-0986-427C-A06D-551AEDFFC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3D1A0-05D4-4A5E-8F96-AE776BACE375}" type="slidenum">
              <a:rPr kumimoji="0" lang="ur-PK" sz="1200" b="0" i="0" u="none" strike="noStrike" kern="1200" cap="none" spc="0" normalizeH="0" baseline="0" noProof="0" smtClean="0">
                <a:ln>
                  <a:noFill/>
                </a:ln>
                <a:solidFill>
                  <a:prstClr val="black">
                    <a:tint val="95000"/>
                  </a:prstClr>
                </a:solidFill>
                <a:effectLst/>
                <a:uLnTx/>
                <a:uFillTx/>
                <a:latin typeface="Corbel"/>
                <a:ea typeface="+mn-ea"/>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Tree>
    <p:extLst>
      <p:ext uri="{BB962C8B-B14F-4D97-AF65-F5344CB8AC3E}">
        <p14:creationId xmlns:p14="http://schemas.microsoft.com/office/powerpoint/2010/main" val="152667980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DEB9E-1112-49D8-B51E-144DAEB2DEB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459C3-2224-4AEB-9CC9-7548404B32CD}" type="datetimeFigureOut">
              <a:rPr kumimoji="0" lang="en-US" sz="1200" b="0" i="0" u="none" strike="noStrike" kern="1200" cap="none" spc="0" normalizeH="0" baseline="0" noProof="0" smtClean="0">
                <a:ln>
                  <a:noFill/>
                </a:ln>
                <a:solidFill>
                  <a:prstClr val="black">
                    <a:tint val="95000"/>
                  </a:prstClr>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2/21/2022</a:t>
            </a:fld>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
        <p:nvSpPr>
          <p:cNvPr id="3" name="Footer Placeholder 2">
            <a:extLst>
              <a:ext uri="{FF2B5EF4-FFF2-40B4-BE49-F238E27FC236}">
                <a16:creationId xmlns:a16="http://schemas.microsoft.com/office/drawing/2014/main" id="{20FACD43-DCF1-4086-9EF3-AFBFE0A6076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
        <p:nvSpPr>
          <p:cNvPr id="4" name="Slide Number Placeholder 3">
            <a:extLst>
              <a:ext uri="{FF2B5EF4-FFF2-40B4-BE49-F238E27FC236}">
                <a16:creationId xmlns:a16="http://schemas.microsoft.com/office/drawing/2014/main" id="{FA1FD048-E518-4118-80AB-D64270DA1D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3D1A0-05D4-4A5E-8F96-AE776BACE375}" type="slidenum">
              <a:rPr kumimoji="0" lang="ur-PK" sz="1200" b="0" i="0" u="none" strike="noStrike" kern="1200" cap="none" spc="0" normalizeH="0" baseline="0" noProof="0" smtClean="0">
                <a:ln>
                  <a:noFill/>
                </a:ln>
                <a:solidFill>
                  <a:prstClr val="black">
                    <a:tint val="95000"/>
                  </a:prstClr>
                </a:solidFill>
                <a:effectLst/>
                <a:uLnTx/>
                <a:uFillTx/>
                <a:latin typeface="Corbel"/>
                <a:ea typeface="+mn-ea"/>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Tree>
    <p:extLst>
      <p:ext uri="{BB962C8B-B14F-4D97-AF65-F5344CB8AC3E}">
        <p14:creationId xmlns:p14="http://schemas.microsoft.com/office/powerpoint/2010/main" val="341110684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1B4D-4680-4704-8FB3-70143BD8544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D3D0EAD-312B-4B8A-80F5-143275915D2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4E7D68-6556-468E-A00F-6EDEE992CF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6495B6-561F-45DB-9BC6-37C55BF469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3459C3-2224-4AEB-9CC9-7548404B32CD}" type="datetimeFigureOut">
              <a:rPr kumimoji="0" lang="en-US" sz="1200" b="0" i="0" u="none" strike="noStrike" kern="1200" cap="none" spc="0" normalizeH="0" baseline="0" noProof="0" smtClean="0">
                <a:ln>
                  <a:noFill/>
                </a:ln>
                <a:solidFill>
                  <a:prstClr val="black">
                    <a:tint val="95000"/>
                  </a:prstClr>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2/21/2022</a:t>
            </a:fld>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
        <p:nvSpPr>
          <p:cNvPr id="6" name="Footer Placeholder 5">
            <a:extLst>
              <a:ext uri="{FF2B5EF4-FFF2-40B4-BE49-F238E27FC236}">
                <a16:creationId xmlns:a16="http://schemas.microsoft.com/office/drawing/2014/main" id="{364EDE5E-BA8F-497E-A236-FDFC3277FDE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
        <p:nvSpPr>
          <p:cNvPr id="7" name="Slide Number Placeholder 6">
            <a:extLst>
              <a:ext uri="{FF2B5EF4-FFF2-40B4-BE49-F238E27FC236}">
                <a16:creationId xmlns:a16="http://schemas.microsoft.com/office/drawing/2014/main" id="{A3040B25-6727-4AD2-92D9-2253CC2FCF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3D1A0-05D4-4A5E-8F96-AE776BACE375}" type="slidenum">
              <a:rPr kumimoji="0" lang="ur-PK" sz="1200" b="0" i="0" u="none" strike="noStrike" kern="1200" cap="none" spc="0" normalizeH="0" baseline="0" noProof="0" smtClean="0">
                <a:ln>
                  <a:noFill/>
                </a:ln>
                <a:solidFill>
                  <a:prstClr val="black">
                    <a:tint val="95000"/>
                  </a:prstClr>
                </a:solidFill>
                <a:effectLst/>
                <a:uLnTx/>
                <a:uFillTx/>
                <a:latin typeface="Corbel"/>
                <a:ea typeface="+mn-ea"/>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r-PK" sz="1200" b="0" i="0" u="none" strike="noStrike" kern="1200" cap="none" spc="0" normalizeH="0" baseline="0" noProof="0">
              <a:ln>
                <a:noFill/>
              </a:ln>
              <a:solidFill>
                <a:prstClr val="black">
                  <a:tint val="95000"/>
                </a:prstClr>
              </a:solidFill>
              <a:effectLst/>
              <a:uLnTx/>
              <a:uFillTx/>
              <a:latin typeface="Corbel"/>
              <a:ea typeface="+mn-ea"/>
              <a:cs typeface="Tahoma" panose="020B0604030504040204" pitchFamily="34" charset="0"/>
            </a:endParaRPr>
          </a:p>
        </p:txBody>
      </p:sp>
    </p:spTree>
    <p:extLst>
      <p:ext uri="{BB962C8B-B14F-4D97-AF65-F5344CB8AC3E}">
        <p14:creationId xmlns:p14="http://schemas.microsoft.com/office/powerpoint/2010/main" val="348631017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35D5-353B-4A61-8B08-263B52057F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BB408AC-8D42-4F4A-9C73-03CEB036179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438A477-80E2-4A3B-B27D-58777414A98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F629804-E34B-4E1C-87BB-1B48F6FE33B8}"/>
              </a:ext>
            </a:extLst>
          </p:cNvPr>
          <p:cNvSpPr>
            <a:spLocks noGrp="1"/>
          </p:cNvSpPr>
          <p:nvPr>
            <p:ph type="dt" sz="half" idx="10"/>
          </p:nvPr>
        </p:nvSpPr>
        <p:spPr/>
        <p:txBody>
          <a:bodyPr/>
          <a:lstStyle/>
          <a:p>
            <a:fld id="{B33459C3-2224-4AEB-9CC9-7548404B32CD}" type="datetimeFigureOut">
              <a:rPr lang="en-US" smtClean="0"/>
              <a:pPr/>
              <a:t>2/21/2022</a:t>
            </a:fld>
            <a:endParaRPr lang="ur-PK"/>
          </a:p>
        </p:txBody>
      </p:sp>
      <p:sp>
        <p:nvSpPr>
          <p:cNvPr id="6" name="Footer Placeholder 5">
            <a:extLst>
              <a:ext uri="{FF2B5EF4-FFF2-40B4-BE49-F238E27FC236}">
                <a16:creationId xmlns:a16="http://schemas.microsoft.com/office/drawing/2014/main" id="{6985054D-6EE3-495E-B673-96D4E6382C44}"/>
              </a:ext>
            </a:extLst>
          </p:cNvPr>
          <p:cNvSpPr>
            <a:spLocks noGrp="1"/>
          </p:cNvSpPr>
          <p:nvPr>
            <p:ph type="ftr" sz="quarter" idx="11"/>
          </p:nvPr>
        </p:nvSpPr>
        <p:spPr/>
        <p:txBody>
          <a:bodyPr/>
          <a:lstStyle/>
          <a:p>
            <a:endParaRPr lang="ur-PK"/>
          </a:p>
        </p:txBody>
      </p:sp>
      <p:sp>
        <p:nvSpPr>
          <p:cNvPr id="7" name="Slide Number Placeholder 6">
            <a:extLst>
              <a:ext uri="{FF2B5EF4-FFF2-40B4-BE49-F238E27FC236}">
                <a16:creationId xmlns:a16="http://schemas.microsoft.com/office/drawing/2014/main" id="{3418031A-C686-42B1-89F9-9D6CEA60506E}"/>
              </a:ext>
            </a:extLst>
          </p:cNvPr>
          <p:cNvSpPr>
            <a:spLocks noGrp="1"/>
          </p:cNvSpPr>
          <p:nvPr>
            <p:ph type="sldNum" sz="quarter" idx="12"/>
          </p:nvPr>
        </p:nvSpPr>
        <p:spPr/>
        <p:txBody>
          <a:bodyPr/>
          <a:lstStyle/>
          <a:p>
            <a:fld id="{24F3D1A0-05D4-4A5E-8F96-AE776BACE375}" type="slidenum">
              <a:rPr lang="ur-PK" smtClean="0"/>
              <a:pPr/>
              <a:t>‹#›</a:t>
            </a:fld>
            <a:endParaRPr lang="ur-PK"/>
          </a:p>
        </p:txBody>
      </p:sp>
    </p:spTree>
    <p:extLst>
      <p:ext uri="{BB962C8B-B14F-4D97-AF65-F5344CB8AC3E}">
        <p14:creationId xmlns:p14="http://schemas.microsoft.com/office/powerpoint/2010/main" val="3182428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4000" b="-4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ED040-F509-4BC6-BAF4-725FBF53A1A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93DBF3-437D-4FA5-92C4-17A4A2774CF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9D700-CD2B-4D21-BCFE-D3CAA84266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3459C3-2224-4AEB-9CC9-7548404B32CD}" type="datetimeFigureOut">
              <a:rPr lang="en-US" smtClean="0"/>
              <a:pPr/>
              <a:t>2/21/2022</a:t>
            </a:fld>
            <a:endParaRPr lang="ur-PK"/>
          </a:p>
        </p:txBody>
      </p:sp>
      <p:sp>
        <p:nvSpPr>
          <p:cNvPr id="5" name="Footer Placeholder 4">
            <a:extLst>
              <a:ext uri="{FF2B5EF4-FFF2-40B4-BE49-F238E27FC236}">
                <a16:creationId xmlns:a16="http://schemas.microsoft.com/office/drawing/2014/main" id="{C9F3B6D1-B8C3-41F4-8477-69E56D1E4FB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ur-PK"/>
          </a:p>
        </p:txBody>
      </p:sp>
      <p:sp>
        <p:nvSpPr>
          <p:cNvPr id="6" name="Slide Number Placeholder 5">
            <a:extLst>
              <a:ext uri="{FF2B5EF4-FFF2-40B4-BE49-F238E27FC236}">
                <a16:creationId xmlns:a16="http://schemas.microsoft.com/office/drawing/2014/main" id="{E48C7272-3FE2-4CAB-A0C5-FA4A307BC37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F3D1A0-05D4-4A5E-8F96-AE776BACE375}" type="slidenum">
              <a:rPr lang="ur-PK" smtClean="0"/>
              <a:pPr/>
              <a:t>‹#›</a:t>
            </a:fld>
            <a:endParaRPr lang="ur-PK"/>
          </a:p>
        </p:txBody>
      </p:sp>
    </p:spTree>
    <p:extLst>
      <p:ext uri="{BB962C8B-B14F-4D97-AF65-F5344CB8AC3E}">
        <p14:creationId xmlns:p14="http://schemas.microsoft.com/office/powerpoint/2010/main" val="372896627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spd="med">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D04B09-E131-4370-8017-D1FFBC2CE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29">
            <a:extLst>
              <a:ext uri="{FF2B5EF4-FFF2-40B4-BE49-F238E27FC236}">
                <a16:creationId xmlns:a16="http://schemas.microsoft.com/office/drawing/2014/main" id="{0DDF3654-6470-49B3-9F0D-8F4B16BF3FEF}"/>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53811187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940A908-4C98-4ED1-83B1-C769DE534D38}"/>
              </a:ext>
            </a:extLst>
          </p:cNvPr>
          <p:cNvSpPr>
            <a:spLocks noGrp="1"/>
          </p:cNvSpPr>
          <p:nvPr>
            <p:ph type="title"/>
          </p:nvPr>
        </p:nvSpPr>
        <p:spPr/>
        <p:txBody>
          <a:bodyPr/>
          <a:lstStyle/>
          <a:p>
            <a:endParaRPr lang="en-US"/>
          </a:p>
        </p:txBody>
      </p:sp>
      <p:sp>
        <p:nvSpPr>
          <p:cNvPr id="11" name="Text Placeholder 10">
            <a:extLst>
              <a:ext uri="{FF2B5EF4-FFF2-40B4-BE49-F238E27FC236}">
                <a16:creationId xmlns:a16="http://schemas.microsoft.com/office/drawing/2014/main" id="{04A10279-2283-43F0-B7C3-9C9F38D6F42D}"/>
              </a:ext>
            </a:extLst>
          </p:cNvPr>
          <p:cNvSpPr>
            <a:spLocks noGrp="1"/>
          </p:cNvSpPr>
          <p:nvPr>
            <p:ph type="body" idx="1"/>
          </p:nvPr>
        </p:nvSpPr>
        <p:spPr/>
        <p:txBody>
          <a:bodyPr/>
          <a:lstStyle/>
          <a:p>
            <a:endParaRPr lang="en-US"/>
          </a:p>
        </p:txBody>
      </p:sp>
      <p:pic>
        <p:nvPicPr>
          <p:cNvPr id="12" name="Picture 11">
            <a:extLst>
              <a:ext uri="{FF2B5EF4-FFF2-40B4-BE49-F238E27FC236}">
                <a16:creationId xmlns:a16="http://schemas.microsoft.com/office/drawing/2014/main" id="{5457F1F1-CD78-4FA9-9096-D8DD32B19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 y="0"/>
            <a:ext cx="9144000" cy="6858000"/>
          </a:xfrm>
          <a:prstGeom prst="rect">
            <a:avLst/>
          </a:prstGeom>
        </p:spPr>
      </p:pic>
    </p:spTree>
    <p:extLst>
      <p:ext uri="{BB962C8B-B14F-4D97-AF65-F5344CB8AC3E}">
        <p14:creationId xmlns:p14="http://schemas.microsoft.com/office/powerpoint/2010/main" val="123162842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842F67-655C-4347-87D5-FE92F06BF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4">
            <a:extLst>
              <a:ext uri="{FF2B5EF4-FFF2-40B4-BE49-F238E27FC236}">
                <a16:creationId xmlns:a16="http://schemas.microsoft.com/office/drawing/2014/main" id="{73B73B99-D4D3-46D2-BC30-DA68E0AD9F7E}"/>
              </a:ext>
            </a:extLst>
          </p:cNvPr>
          <p:cNvSpPr>
            <a:spLocks noGrp="1"/>
          </p:cNvSpPr>
          <p:nvPr>
            <p:ph type="title"/>
          </p:nvPr>
        </p:nvSpPr>
        <p:spPr/>
        <p:txBody>
          <a:bodyPr/>
          <a:lstStyle/>
          <a:p>
            <a:endParaRPr lang="en-US"/>
          </a:p>
        </p:txBody>
      </p:sp>
      <p:sp>
        <p:nvSpPr>
          <p:cNvPr id="17" name="Content Placeholder 16">
            <a:extLst>
              <a:ext uri="{FF2B5EF4-FFF2-40B4-BE49-F238E27FC236}">
                <a16:creationId xmlns:a16="http://schemas.microsoft.com/office/drawing/2014/main" id="{612347D3-AC7E-494E-B66E-B63677F4B9B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982042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E8B2C7-6B41-43FC-B53B-8154EC0D79E1}"/>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2A2955C0-E282-47B7-A971-9B7699245CA0}"/>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CE0A28FF-6D6B-46FA-963B-98A9BC0DD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698541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85EA28-E376-42D7-AD54-841898DE8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942302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EE42914-F4A5-4B34-84E3-BF796276575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33442AF-98CA-415D-9DCE-8CE34D6A0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Tree>
    <p:extLst>
      <p:ext uri="{BB962C8B-B14F-4D97-AF65-F5344CB8AC3E}">
        <p14:creationId xmlns:p14="http://schemas.microsoft.com/office/powerpoint/2010/main" val="11827361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775C738-18EE-487F-83C6-FC12894B199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3363561-C4E1-4C49-9DDF-1D8F47D17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00351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888" y="1052736"/>
            <a:ext cx="8432223" cy="5328592"/>
          </a:xfrm>
        </p:spPr>
        <p:txBody>
          <a:bodyPr>
            <a:noAutofit/>
          </a:bodyPr>
          <a:lstStyle/>
          <a:p>
            <a:pPr marL="0" indent="0" algn="ctr" rtl="1">
              <a:lnSpc>
                <a:spcPct val="150000"/>
              </a:lnSpc>
              <a:buNone/>
            </a:pPr>
            <a:r>
              <a:rPr lang="ur-PK" sz="3200" dirty="0">
                <a:latin typeface="Jameel Noori Nastaleeq" panose="02000503000000020004" pitchFamily="2" charset="-78"/>
                <a:cs typeface="Jameel Noori Nastaleeq" panose="02000503000000020004" pitchFamily="2" charset="-78"/>
              </a:rPr>
              <a:t>ہم نے کہا ہاں۔اس نے پوچھا انہوں نے عربوں سے کیا معاملہ  کیا؟؟ہم نے اس کو تمام واقعات بتائے۔جو لوگ عربوں میں عزیز تھے آپﷺ نے ان پر غلبہ حاصل کیا اور انہوں نے اطاعت قبول کر لی اس نے کہا ان کے حق میں اطاعت کرنا ہی بہتر ہے۔اب میں تمہیں اپنا حال بتاتا ہوں۔ میں مسیح ہوں عنقریب مجھے نکلنے کا حکم دیا جا ئے گا۔میں باہر نکلوں گا اور زمین پر سفر کروں گا یہاں تک کہ کوئی آبادی ایسی نہ چھوڑوں گا جہاں میں داخل نہ ہوں۔چالیس راتیں برابر گشت کرتا رہوں گا لیکن مکہ اور مدینہ میں نہیں جاؤں گا۔</a:t>
            </a:r>
            <a:endParaRPr lang="en-US" sz="3200" dirty="0">
              <a:latin typeface="Jameel Noori Nastaleeq" panose="02000503000000020004" pitchFamily="2" charset="-78"/>
              <a:cs typeface="Jameel Noori Nastaleeq" panose="02000503000000020004" pitchFamily="2" charset="-78"/>
            </a:endParaRPr>
          </a:p>
        </p:txBody>
      </p:sp>
      <p:pic>
        <p:nvPicPr>
          <p:cNvPr id="4" name="Picture 3">
            <a:extLst>
              <a:ext uri="{FF2B5EF4-FFF2-40B4-BE49-F238E27FC236}">
                <a16:creationId xmlns:a16="http://schemas.microsoft.com/office/drawing/2014/main" id="{2749221D-4CFC-458B-BD52-0A5A4916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580988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431C64-FABE-4FA6-BBC5-9F1C63ADACC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CC680BD-BD72-4F56-A3F9-741BC22D2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550276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60CA963-6477-44A3-856A-E93A4750EC0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1F0034D-4651-48F2-A573-F7C452753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331993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A07F604-A3EC-4F48-A201-B72D62F0D33F}"/>
              </a:ext>
            </a:extLst>
          </p:cNvPr>
          <p:cNvSpPr>
            <a:spLocks noGrp="1"/>
          </p:cNvSpPr>
          <p:nvPr>
            <p:ph sz="half" idx="1"/>
          </p:nvPr>
        </p:nvSpPr>
        <p:spPr/>
        <p:txBody>
          <a:bodyPr/>
          <a:lstStyle/>
          <a:p>
            <a:endParaRPr lang="en-US"/>
          </a:p>
        </p:txBody>
      </p:sp>
      <p:pic>
        <p:nvPicPr>
          <p:cNvPr id="6" name="Picture 5">
            <a:extLst>
              <a:ext uri="{FF2B5EF4-FFF2-40B4-BE49-F238E27FC236}">
                <a16:creationId xmlns:a16="http://schemas.microsoft.com/office/drawing/2014/main" id="{F2DE99C3-D45E-4842-92FC-FD669AC65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62"/>
            <a:ext cx="9144000" cy="6858000"/>
          </a:xfrm>
          <a:prstGeom prst="rect">
            <a:avLst/>
          </a:prstGeom>
        </p:spPr>
      </p:pic>
    </p:spTree>
    <p:extLst>
      <p:ext uri="{BB962C8B-B14F-4D97-AF65-F5344CB8AC3E}">
        <p14:creationId xmlns:p14="http://schemas.microsoft.com/office/powerpoint/2010/main" val="18232352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C565D83-250A-4320-AFCA-31A9F5B00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097963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C8A8893-A301-40F9-AEB0-CB67C3D473BA}"/>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B778F298-0E98-43CB-9F37-3468060A4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392845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908720"/>
            <a:ext cx="7886700" cy="5466258"/>
          </a:xfrm>
        </p:spPr>
        <p:txBody>
          <a:bodyPr>
            <a:normAutofit/>
          </a:bodyPr>
          <a:lstStyle/>
          <a:p>
            <a:pPr marL="0" indent="0" algn="r" rtl="1">
              <a:lnSpc>
                <a:spcPct val="150000"/>
              </a:lnSpc>
              <a:buNone/>
            </a:pPr>
            <a:r>
              <a:rPr lang="ur-PK" sz="4400" dirty="0">
                <a:solidFill>
                  <a:schemeClr val="accent4">
                    <a:lumMod val="50000"/>
                  </a:schemeClr>
                </a:solidFill>
                <a:latin typeface="Jameel Noori Nastaleeq" panose="02000503000000020004" pitchFamily="2" charset="-78"/>
                <a:cs typeface="Jameel Noori Nastaleeq" panose="02000503000000020004" pitchFamily="2" charset="-78"/>
              </a:rPr>
              <a:t>دجال کے حواری</a:t>
            </a:r>
          </a:p>
          <a:p>
            <a:pPr marL="0" indent="0" algn="r" rtl="1">
              <a:lnSpc>
                <a:spcPct val="150000"/>
              </a:lnSpc>
              <a:buNone/>
            </a:pPr>
            <a:r>
              <a:rPr lang="ur-PK" sz="3300" dirty="0">
                <a:latin typeface="Jameel Noori Nastaleeq" panose="02000503000000020004" pitchFamily="2" charset="-78"/>
                <a:cs typeface="Jameel Noori Nastaleeq" panose="02000503000000020004" pitchFamily="2" charset="-78"/>
              </a:rPr>
              <a:t> حضرت اسحاق بن عبداللہ سے روایت ہے انہوں نے فرمایا  کہ میں نے انس بن مالک ؓ کو فرماتے ہوئے سنا  کہ اصفہان کہ ستر ہزار یہودی دجال کے پیرو کار ہونگے۔جسموں پر سبز رنگ کی چادر(یاحبی) ہونگے(صحیع مسلم،ج:4س:2266)</a:t>
            </a:r>
          </a:p>
          <a:p>
            <a:pPr marL="0" indent="0">
              <a:lnSpc>
                <a:spcPct val="150000"/>
              </a:lnSpc>
              <a:buNone/>
            </a:pPr>
            <a:endParaRPr lang="en-US" sz="3300" dirty="0"/>
          </a:p>
        </p:txBody>
      </p:sp>
      <p:pic>
        <p:nvPicPr>
          <p:cNvPr id="6" name="Picture 5">
            <a:extLst>
              <a:ext uri="{FF2B5EF4-FFF2-40B4-BE49-F238E27FC236}">
                <a16:creationId xmlns:a16="http://schemas.microsoft.com/office/drawing/2014/main" id="{FAE5076A-C95F-46E9-A72B-F18CE622FAE6}"/>
              </a:ext>
            </a:extLst>
          </p:cNvPr>
          <p:cNvPicPr>
            <a:picLocks noChangeAspect="1"/>
          </p:cNvPicPr>
          <p:nvPr/>
        </p:nvPicPr>
        <p:blipFill>
          <a:blip r:embed="rId3"/>
          <a:stretch>
            <a:fillRect/>
          </a:stretch>
        </p:blipFill>
        <p:spPr>
          <a:xfrm>
            <a:off x="251520" y="404664"/>
            <a:ext cx="2981203" cy="1202540"/>
          </a:xfrm>
          <a:prstGeom prst="rect">
            <a:avLst/>
          </a:prstGeom>
        </p:spPr>
      </p:pic>
      <p:pic>
        <p:nvPicPr>
          <p:cNvPr id="8" name="Picture 7">
            <a:extLst>
              <a:ext uri="{FF2B5EF4-FFF2-40B4-BE49-F238E27FC236}">
                <a16:creationId xmlns:a16="http://schemas.microsoft.com/office/drawing/2014/main" id="{6590277B-0E92-4E39-BB92-17CEFE972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60511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58BD572-1A30-4360-85E9-F9C73FAD5A4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20F758DE-1260-4A26-8F14-5FF5F1F92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 y="0"/>
            <a:ext cx="9144000" cy="6858000"/>
          </a:xfrm>
          <a:prstGeom prst="rect">
            <a:avLst/>
          </a:prstGeom>
        </p:spPr>
      </p:pic>
    </p:spTree>
    <p:extLst>
      <p:ext uri="{BB962C8B-B14F-4D97-AF65-F5344CB8AC3E}">
        <p14:creationId xmlns:p14="http://schemas.microsoft.com/office/powerpoint/2010/main" val="8249765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23D901-D3E5-459A-B79D-F7B971884309}"/>
              </a:ext>
            </a:extLst>
          </p:cNvPr>
          <p:cNvSpPr>
            <a:spLocks noGrp="1"/>
          </p:cNvSpPr>
          <p:nvPr>
            <p:ph sz="half" idx="1"/>
          </p:nvPr>
        </p:nvSpPr>
        <p:spPr/>
        <p:txBody>
          <a:bodyPr/>
          <a:lstStyle/>
          <a:p>
            <a:endParaRPr lang="en-US"/>
          </a:p>
        </p:txBody>
      </p:sp>
      <p:sp>
        <p:nvSpPr>
          <p:cNvPr id="7" name="Title 6">
            <a:extLst>
              <a:ext uri="{FF2B5EF4-FFF2-40B4-BE49-F238E27FC236}">
                <a16:creationId xmlns:a16="http://schemas.microsoft.com/office/drawing/2014/main" id="{F5F85063-1A27-4A8B-8C63-C52881BB3949}"/>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8F72E1D2-E7A5-468E-AE57-0561B5411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354104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0029A7-02E0-4B92-AD4A-2C8871DE7471}"/>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id="{713A20F6-BC27-46B1-B405-E875DFE3F729}"/>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E977A83F-BFF5-49A4-BE58-8E88412F1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 y="0"/>
            <a:ext cx="9144000" cy="6858000"/>
          </a:xfrm>
          <a:prstGeom prst="rect">
            <a:avLst/>
          </a:prstGeom>
        </p:spPr>
      </p:pic>
    </p:spTree>
    <p:extLst>
      <p:ext uri="{BB962C8B-B14F-4D97-AF65-F5344CB8AC3E}">
        <p14:creationId xmlns:p14="http://schemas.microsoft.com/office/powerpoint/2010/main" val="84837337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9C436B-6733-48AA-BFDF-513C0F109850}"/>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72395556-793B-488E-AB97-726BCC77B223}"/>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418AD352-6FC4-4012-897A-D5752DAC3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928469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886700" cy="1325563"/>
          </a:xfrm>
        </p:spPr>
        <p:txBody>
          <a:bodyPr>
            <a:normAutofit/>
          </a:bodyPr>
          <a:lstStyle/>
          <a:p>
            <a:pPr algn="r" rtl="1"/>
            <a:r>
              <a:rPr lang="ur-PK" sz="4050" dirty="0">
                <a:solidFill>
                  <a:schemeClr val="accent4">
                    <a:lumMod val="50000"/>
                  </a:schemeClr>
                </a:solidFill>
                <a:latin typeface="Jameel Noori Nastaleeq" panose="02000503000000020004" pitchFamily="2" charset="-78"/>
                <a:cs typeface="Jameel Noori Nastaleeq" panose="02000503000000020004" pitchFamily="2" charset="-78"/>
              </a:rPr>
              <a:t>الومیناتی  </a:t>
            </a:r>
            <a:r>
              <a:rPr lang="en-US" sz="4050" dirty="0" err="1">
                <a:solidFill>
                  <a:schemeClr val="accent4">
                    <a:lumMod val="50000"/>
                  </a:schemeClr>
                </a:solidFill>
                <a:latin typeface="Jameel Noori Nastaleeq" panose="02000503000000020004" pitchFamily="2" charset="-78"/>
                <a:cs typeface="Jameel Noori Nastaleeq" panose="02000503000000020004" pitchFamily="2" charset="-78"/>
              </a:rPr>
              <a:t>llluminati</a:t>
            </a:r>
            <a:r>
              <a:rPr lang="ur-PK" sz="4050" dirty="0">
                <a:solidFill>
                  <a:schemeClr val="accent4">
                    <a:lumMod val="50000"/>
                  </a:schemeClr>
                </a:solidFill>
                <a:latin typeface="Jameel Noori Nastaleeq" panose="02000503000000020004" pitchFamily="2" charset="-78"/>
                <a:cs typeface="Jameel Noori Nastaleeq" panose="02000503000000020004" pitchFamily="2" charset="-78"/>
              </a:rPr>
              <a:t> </a:t>
            </a:r>
            <a:endParaRPr lang="en-US" sz="4050" dirty="0">
              <a:solidFill>
                <a:schemeClr val="accent4">
                  <a:lumMod val="50000"/>
                </a:schemeClr>
              </a:solidFill>
            </a:endParaRPr>
          </a:p>
        </p:txBody>
      </p:sp>
      <p:sp>
        <p:nvSpPr>
          <p:cNvPr id="3" name="Content Placeholder 2"/>
          <p:cNvSpPr>
            <a:spLocks noGrp="1"/>
          </p:cNvSpPr>
          <p:nvPr>
            <p:ph idx="1"/>
          </p:nvPr>
        </p:nvSpPr>
        <p:spPr/>
        <p:txBody>
          <a:bodyPr>
            <a:normAutofit/>
          </a:bodyPr>
          <a:lstStyle/>
          <a:p>
            <a:pPr algn="r" rtl="1">
              <a:lnSpc>
                <a:spcPct val="150000"/>
              </a:lnSpc>
            </a:pPr>
            <a:r>
              <a:rPr lang="ur-PK" sz="3300" dirty="0"/>
              <a:t> </a:t>
            </a:r>
            <a:r>
              <a:rPr lang="ur-PK" sz="3300" dirty="0">
                <a:latin typeface="Jameel Noori Nastaleeq" panose="02000503000000020004" pitchFamily="2" charset="-78"/>
                <a:cs typeface="Jameel Noori Nastaleeq" panose="02000503000000020004" pitchFamily="2" charset="-78"/>
              </a:rPr>
              <a:t>الومیناتی </a:t>
            </a:r>
            <a:r>
              <a:rPr lang="en-US" sz="3300" dirty="0" err="1">
                <a:latin typeface="Jameel Noori Nastaleeq" panose="02000503000000020004" pitchFamily="2" charset="-78"/>
                <a:cs typeface="Jameel Noori Nastaleeq" panose="02000503000000020004" pitchFamily="2" charset="-78"/>
              </a:rPr>
              <a:t>llluminati</a:t>
            </a:r>
            <a:r>
              <a:rPr lang="ur-PK" sz="3300" dirty="0">
                <a:latin typeface="Jameel Noori Nastaleeq" panose="02000503000000020004" pitchFamily="2" charset="-78"/>
                <a:cs typeface="Jameel Noori Nastaleeq" panose="02000503000000020004" pitchFamily="2" charset="-78"/>
              </a:rPr>
              <a:t>  کے ااور </a:t>
            </a:r>
            <a:r>
              <a:rPr lang="en-US" sz="3300" dirty="0">
                <a:latin typeface="Jameel Noori Nastaleeq" panose="02000503000000020004" pitchFamily="2" charset="-78"/>
                <a:cs typeface="Jameel Noori Nastaleeq" panose="02000503000000020004" pitchFamily="2" charset="-78"/>
              </a:rPr>
              <a:t>Lucifer </a:t>
            </a:r>
            <a:r>
              <a:rPr lang="ur-PK" sz="3300" dirty="0">
                <a:latin typeface="Jameel Noori Nastaleeq" panose="02000503000000020004" pitchFamily="2" charset="-78"/>
                <a:cs typeface="Jameel Noori Nastaleeq" panose="02000503000000020004" pitchFamily="2" charset="-78"/>
              </a:rPr>
              <a:t> کے معنی</a:t>
            </a:r>
          </a:p>
          <a:p>
            <a:pPr algn="r" rtl="1">
              <a:lnSpc>
                <a:spcPct val="150000"/>
              </a:lnSpc>
            </a:pPr>
            <a:r>
              <a:rPr lang="ur-PK" sz="3300" dirty="0">
                <a:latin typeface="Jameel Noori Nastaleeq" panose="02000503000000020004" pitchFamily="2" charset="-78"/>
                <a:cs typeface="Jameel Noori Nastaleeq" panose="02000503000000020004" pitchFamily="2" charset="-78"/>
              </a:rPr>
              <a:t> تنظیم میں بہت سی </a:t>
            </a:r>
            <a:r>
              <a:rPr lang="en-US" sz="3300" dirty="0">
                <a:latin typeface="Jameel Noori Nastaleeq" panose="02000503000000020004" pitchFamily="2" charset="-78"/>
                <a:cs typeface="Jameel Noori Nastaleeq" panose="02000503000000020004" pitchFamily="2" charset="-78"/>
              </a:rPr>
              <a:t>Degree </a:t>
            </a:r>
            <a:r>
              <a:rPr lang="ur-PK" sz="3300" dirty="0">
                <a:latin typeface="Jameel Noori Nastaleeq" panose="02000503000000020004" pitchFamily="2" charset="-78"/>
                <a:cs typeface="Jameel Noori Nastaleeq" panose="02000503000000020004" pitchFamily="2" charset="-78"/>
              </a:rPr>
              <a:t> موجود ہیں</a:t>
            </a:r>
          </a:p>
          <a:p>
            <a:pPr algn="r" rtl="1">
              <a:lnSpc>
                <a:spcPct val="150000"/>
              </a:lnSpc>
            </a:pPr>
            <a:r>
              <a:rPr lang="ur-PK" sz="3300" dirty="0">
                <a:latin typeface="Jameel Noori Nastaleeq" panose="02000503000000020004" pitchFamily="2" charset="-78"/>
                <a:cs typeface="Jameel Noori Nastaleeq" panose="02000503000000020004" pitchFamily="2" charset="-78"/>
              </a:rPr>
              <a:t> 1782ء۔۔۔الومیناتی اور فری میسن آپس میں ضم</a:t>
            </a:r>
          </a:p>
          <a:p>
            <a:pPr algn="r" rtl="1">
              <a:lnSpc>
                <a:spcPct val="150000"/>
              </a:lnSpc>
            </a:pPr>
            <a:r>
              <a:rPr lang="ur-PK" sz="3300" dirty="0">
                <a:latin typeface="Jameel Noori Nastaleeq" panose="02000503000000020004" pitchFamily="2" charset="-78"/>
                <a:cs typeface="Jameel Noori Nastaleeq" panose="02000503000000020004" pitchFamily="2" charset="-78"/>
              </a:rPr>
              <a:t> الومیناتی ایک افسانہ</a:t>
            </a:r>
            <a:endParaRPr lang="en-US" sz="3300" dirty="0"/>
          </a:p>
        </p:txBody>
      </p:sp>
      <p:pic>
        <p:nvPicPr>
          <p:cNvPr id="5" name="Picture 4">
            <a:extLst>
              <a:ext uri="{FF2B5EF4-FFF2-40B4-BE49-F238E27FC236}">
                <a16:creationId xmlns:a16="http://schemas.microsoft.com/office/drawing/2014/main" id="{AF6C7811-628D-4864-9186-0EA021B17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6077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1B850E-3954-4855-91E8-F12EE45EE691}"/>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id="{E3991951-198A-488B-B077-C2684065FF54}"/>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99E28316-33DD-4322-A320-DB843D38A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5367962"/>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F9A9B7-BB25-4F96-B8FF-FC23B2A2B3E7}"/>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id="{A1110672-3D67-4814-892C-087F712C8759}"/>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46AA95A1-02E4-4ACA-B120-B327F6A2F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4104385"/>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C8FE7E60-37D9-44FB-9B7F-45C3247D2762}"/>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C0AB182C-5511-49E1-B075-AB5F5E13E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8"/>
            <a:ext cx="9144000" cy="6858000"/>
          </a:xfrm>
          <a:prstGeom prst="rect">
            <a:avLst/>
          </a:prstGeom>
        </p:spPr>
      </p:pic>
    </p:spTree>
    <p:extLst>
      <p:ext uri="{BB962C8B-B14F-4D97-AF65-F5344CB8AC3E}">
        <p14:creationId xmlns:p14="http://schemas.microsoft.com/office/powerpoint/2010/main" val="9651453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9679F8F-6AC2-4754-9925-2673D4BFCAF4}"/>
              </a:ext>
            </a:extLst>
          </p:cNvPr>
          <p:cNvSpPr>
            <a:spLocks noGrp="1"/>
          </p:cNvSpPr>
          <p:nvPr>
            <p:ph type="title"/>
          </p:nvPr>
        </p:nvSpPr>
        <p:spPr/>
        <p:txBody>
          <a:bodyPr/>
          <a:lstStyle/>
          <a:p>
            <a:endParaRPr lang="en-US"/>
          </a:p>
        </p:txBody>
      </p:sp>
      <p:sp>
        <p:nvSpPr>
          <p:cNvPr id="14" name="Content Placeholder 13">
            <a:extLst>
              <a:ext uri="{FF2B5EF4-FFF2-40B4-BE49-F238E27FC236}">
                <a16:creationId xmlns:a16="http://schemas.microsoft.com/office/drawing/2014/main" id="{EE326BC1-DEA0-45FA-A176-8B204408BDC5}"/>
              </a:ext>
            </a:extLst>
          </p:cNvPr>
          <p:cNvSpPr>
            <a:spLocks noGrp="1"/>
          </p:cNvSpPr>
          <p:nvPr>
            <p:ph idx="1"/>
          </p:nvPr>
        </p:nvSpPr>
        <p:spPr/>
        <p:txBody>
          <a:bodyPr/>
          <a:lstStyle/>
          <a:p>
            <a:endParaRPr lang="en-US"/>
          </a:p>
        </p:txBody>
      </p:sp>
      <p:pic>
        <p:nvPicPr>
          <p:cNvPr id="15" name="Picture 14">
            <a:extLst>
              <a:ext uri="{FF2B5EF4-FFF2-40B4-BE49-F238E27FC236}">
                <a16:creationId xmlns:a16="http://schemas.microsoft.com/office/drawing/2014/main" id="{085AB404-B3B9-414C-A577-039E4385B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5052471"/>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0" name="Content Placeholder 9">
            <a:extLst>
              <a:ext uri="{FF2B5EF4-FFF2-40B4-BE49-F238E27FC236}">
                <a16:creationId xmlns:a16="http://schemas.microsoft.com/office/drawing/2014/main" id="{AF2413C5-8784-442F-858D-CEB4B7E7DFBC}"/>
              </a:ext>
            </a:extLst>
          </p:cNvPr>
          <p:cNvSpPr>
            <a:spLocks noGrp="1"/>
          </p:cNvSpPr>
          <p:nvPr>
            <p:ph sz="half" idx="1"/>
          </p:nvPr>
        </p:nvSpPr>
        <p:spPr/>
        <p:txBody>
          <a:bodyPr/>
          <a:lstStyle/>
          <a:p>
            <a:endParaRPr lang="en-US"/>
          </a:p>
        </p:txBody>
      </p:sp>
      <p:sp>
        <p:nvSpPr>
          <p:cNvPr id="12" name="Content Placeholder 11">
            <a:extLst>
              <a:ext uri="{FF2B5EF4-FFF2-40B4-BE49-F238E27FC236}">
                <a16:creationId xmlns:a16="http://schemas.microsoft.com/office/drawing/2014/main" id="{AB499924-F651-4EB1-AF4C-5D847DDB4D64}"/>
              </a:ext>
            </a:extLst>
          </p:cNvPr>
          <p:cNvSpPr>
            <a:spLocks noGrp="1"/>
          </p:cNvSpPr>
          <p:nvPr>
            <p:ph sz="half" idx="2"/>
          </p:nvPr>
        </p:nvSpPr>
        <p:spPr/>
        <p:txBody>
          <a:bodyPr/>
          <a:lstStyle/>
          <a:p>
            <a:endParaRPr lang="en-US"/>
          </a:p>
        </p:txBody>
      </p:sp>
      <p:pic>
        <p:nvPicPr>
          <p:cNvPr id="13" name="Picture 12">
            <a:extLst>
              <a:ext uri="{FF2B5EF4-FFF2-40B4-BE49-F238E27FC236}">
                <a16:creationId xmlns:a16="http://schemas.microsoft.com/office/drawing/2014/main" id="{C6807BD3-DF88-4694-B640-B3F39D686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8341556"/>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ur-PK" sz="5400" dirty="0">
                <a:solidFill>
                  <a:schemeClr val="accent4">
                    <a:lumMod val="50000"/>
                  </a:schemeClr>
                </a:solidFill>
                <a:latin typeface="Jameel Noori Nastaleeq" panose="02000503000000020004" pitchFamily="2" charset="-78"/>
                <a:cs typeface="Jameel Noori Nastaleeq" panose="02000503000000020004" pitchFamily="2" charset="-78"/>
              </a:rPr>
              <a:t>کرنے کے کام</a:t>
            </a:r>
            <a:endParaRPr lang="en-US" sz="5400" dirty="0">
              <a:solidFill>
                <a:schemeClr val="accent4">
                  <a:lumMod val="50000"/>
                </a:schemeClr>
              </a:solidFill>
              <a:latin typeface="Jameel Noori Nastaleeq" panose="02000503000000020004" pitchFamily="2" charset="-78"/>
              <a:cs typeface="Jameel Noori Nastaleeq" panose="02000503000000020004" pitchFamily="2" charset="-78"/>
            </a:endParaRPr>
          </a:p>
        </p:txBody>
      </p:sp>
      <p:sp>
        <p:nvSpPr>
          <p:cNvPr id="3" name="Content Placeholder 2"/>
          <p:cNvSpPr>
            <a:spLocks noGrp="1"/>
          </p:cNvSpPr>
          <p:nvPr>
            <p:ph idx="1"/>
          </p:nvPr>
        </p:nvSpPr>
        <p:spPr>
          <a:xfrm>
            <a:off x="628650" y="1667977"/>
            <a:ext cx="7886700" cy="4908203"/>
          </a:xfrm>
        </p:spPr>
        <p:txBody>
          <a:bodyPr>
            <a:normAutofit lnSpcReduction="10000"/>
          </a:bodyPr>
          <a:lstStyle/>
          <a:p>
            <a:pPr algn="r" rtl="1">
              <a:lnSpc>
                <a:spcPct val="150000"/>
              </a:lnSpc>
            </a:pPr>
            <a:r>
              <a:rPr lang="ur-PK" sz="3300" dirty="0">
                <a:latin typeface="Jameel Noori Nastaleeq" panose="02000503000000020004" pitchFamily="2" charset="-78"/>
                <a:cs typeface="Jameel Noori Nastaleeq" panose="02000503000000020004" pitchFamily="2" charset="-78"/>
              </a:rPr>
              <a:t> باوضو </a:t>
            </a:r>
          </a:p>
          <a:p>
            <a:pPr algn="r" rtl="1">
              <a:lnSpc>
                <a:spcPct val="150000"/>
              </a:lnSpc>
            </a:pPr>
            <a:r>
              <a:rPr lang="ur-PK" sz="3300" dirty="0">
                <a:latin typeface="Jameel Noori Nastaleeq" panose="02000503000000020004" pitchFamily="2" charset="-78"/>
                <a:cs typeface="Jameel Noori Nastaleeq" panose="02000503000000020004" pitchFamily="2" charset="-78"/>
              </a:rPr>
              <a:t>ذکر الہٰی</a:t>
            </a:r>
          </a:p>
          <a:p>
            <a:pPr algn="r" rtl="1">
              <a:lnSpc>
                <a:spcPct val="150000"/>
              </a:lnSpc>
            </a:pPr>
            <a:r>
              <a:rPr lang="ur-PK" sz="3300" dirty="0">
                <a:latin typeface="Jameel Noori Nastaleeq" panose="02000503000000020004" pitchFamily="2" charset="-78"/>
                <a:cs typeface="Jameel Noori Nastaleeq" panose="02000503000000020004" pitchFamily="2" charset="-78"/>
              </a:rPr>
              <a:t> دعائیں</a:t>
            </a:r>
          </a:p>
          <a:p>
            <a:pPr algn="r" rtl="1">
              <a:lnSpc>
                <a:spcPct val="150000"/>
              </a:lnSpc>
            </a:pPr>
            <a:r>
              <a:rPr lang="ur-PK" sz="3300" dirty="0">
                <a:latin typeface="Jameel Noori Nastaleeq" panose="02000503000000020004" pitchFamily="2" charset="-78"/>
                <a:cs typeface="Jameel Noori Nastaleeq" panose="02000503000000020004" pitchFamily="2" charset="-78"/>
              </a:rPr>
              <a:t> سورہ کہف کی ابتدائ 10 آیات</a:t>
            </a:r>
          </a:p>
          <a:p>
            <a:pPr algn="r" rtl="1">
              <a:lnSpc>
                <a:spcPct val="150000"/>
              </a:lnSpc>
            </a:pPr>
            <a:r>
              <a:rPr lang="ur-PK" sz="3300" dirty="0">
                <a:latin typeface="Jameel Noori Nastaleeq" panose="02000503000000020004" pitchFamily="2" charset="-78"/>
                <a:cs typeface="Jameel Noori Nastaleeq" panose="02000503000000020004" pitchFamily="2" charset="-78"/>
              </a:rPr>
              <a:t> اپنےاسلاف کی تاریخ کا مطالعہ</a:t>
            </a:r>
          </a:p>
          <a:p>
            <a:pPr algn="r" rtl="1">
              <a:lnSpc>
                <a:spcPct val="150000"/>
              </a:lnSpc>
            </a:pPr>
            <a:r>
              <a:rPr lang="ur-PK" sz="3300" dirty="0">
                <a:latin typeface="Jameel Noori Nastaleeq" panose="02000503000000020004" pitchFamily="2" charset="-78"/>
                <a:cs typeface="Jameel Noori Nastaleeq" panose="02000503000000020004" pitchFamily="2" charset="-78"/>
              </a:rPr>
              <a:t> دعوت اور عمل کے میدان میں اُترنے کی ضرورت</a:t>
            </a:r>
          </a:p>
        </p:txBody>
      </p:sp>
      <p:pic>
        <p:nvPicPr>
          <p:cNvPr id="5" name="Picture 4">
            <a:extLst>
              <a:ext uri="{FF2B5EF4-FFF2-40B4-BE49-F238E27FC236}">
                <a16:creationId xmlns:a16="http://schemas.microsoft.com/office/drawing/2014/main" id="{25C0620E-461B-456C-93DD-9ADA2981D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128323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C4070C-47D4-4FAB-9D78-87BCBB7D5EBB}"/>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50EFD585-B2E1-48D2-A799-C24589810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19"/>
            <a:ext cx="9144000" cy="6858000"/>
          </a:xfrm>
          <a:prstGeom prst="rect">
            <a:avLst/>
          </a:prstGeom>
        </p:spPr>
      </p:pic>
    </p:spTree>
    <p:extLst>
      <p:ext uri="{BB962C8B-B14F-4D97-AF65-F5344CB8AC3E}">
        <p14:creationId xmlns:p14="http://schemas.microsoft.com/office/powerpoint/2010/main" val="3503337605"/>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FC3BB-BD66-4C9E-8DD4-D8FE2FF5F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3489240"/>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7618360-6FC7-49E4-8192-3A160260C5DC}"/>
              </a:ext>
            </a:extLst>
          </p:cNvPr>
          <p:cNvSpPr>
            <a:spLocks noGrp="1"/>
          </p:cNvSpPr>
          <p:nvPr>
            <p:ph type="title"/>
          </p:nvPr>
        </p:nvSpPr>
        <p:spPr/>
        <p:txBody>
          <a:bodyPr/>
          <a:lstStyle/>
          <a:p>
            <a:endParaRPr lang="en-US"/>
          </a:p>
        </p:txBody>
      </p:sp>
      <p:sp>
        <p:nvSpPr>
          <p:cNvPr id="13" name="Content Placeholder 12">
            <a:extLst>
              <a:ext uri="{FF2B5EF4-FFF2-40B4-BE49-F238E27FC236}">
                <a16:creationId xmlns:a16="http://schemas.microsoft.com/office/drawing/2014/main" id="{A609EB5A-94AB-480A-94C5-AFA0ADF64701}"/>
              </a:ext>
            </a:extLst>
          </p:cNvPr>
          <p:cNvSpPr>
            <a:spLocks noGrp="1"/>
          </p:cNvSpPr>
          <p:nvPr>
            <p:ph idx="1"/>
          </p:nvPr>
        </p:nvSpPr>
        <p:spPr/>
        <p:txBody>
          <a:bodyPr/>
          <a:lstStyle/>
          <a:p>
            <a:endParaRPr lang="en-US"/>
          </a:p>
        </p:txBody>
      </p:sp>
      <p:pic>
        <p:nvPicPr>
          <p:cNvPr id="14" name="Picture 13">
            <a:extLst>
              <a:ext uri="{FF2B5EF4-FFF2-40B4-BE49-F238E27FC236}">
                <a16:creationId xmlns:a16="http://schemas.microsoft.com/office/drawing/2014/main" id="{A02AD959-45C8-40F7-B41D-4395935C8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016177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483B57E-BD4C-4043-9C75-3CAC53B42EA5}"/>
              </a:ext>
            </a:extLst>
          </p:cNvPr>
          <p:cNvSpPr>
            <a:spLocks noGrp="1"/>
          </p:cNvSpPr>
          <p:nvPr>
            <p:ph idx="1"/>
          </p:nvPr>
        </p:nvSpPr>
        <p:spPr/>
        <p:txBody>
          <a:bodyPr/>
          <a:lstStyle/>
          <a:p>
            <a:endParaRPr lang="en-US"/>
          </a:p>
        </p:txBody>
      </p:sp>
      <p:sp>
        <p:nvSpPr>
          <p:cNvPr id="13" name="Title 12">
            <a:extLst>
              <a:ext uri="{FF2B5EF4-FFF2-40B4-BE49-F238E27FC236}">
                <a16:creationId xmlns:a16="http://schemas.microsoft.com/office/drawing/2014/main" id="{F9AABC9E-A0F9-4622-82FB-2E628B4EE94B}"/>
              </a:ext>
            </a:extLst>
          </p:cNvPr>
          <p:cNvSpPr>
            <a:spLocks noGrp="1"/>
          </p:cNvSpPr>
          <p:nvPr>
            <p:ph type="title"/>
          </p:nvPr>
        </p:nvSpPr>
        <p:spPr/>
        <p:txBody>
          <a:bodyPr/>
          <a:lstStyle/>
          <a:p>
            <a:endParaRPr lang="en-US"/>
          </a:p>
        </p:txBody>
      </p:sp>
      <p:pic>
        <p:nvPicPr>
          <p:cNvPr id="14" name="Picture 13">
            <a:extLst>
              <a:ext uri="{FF2B5EF4-FFF2-40B4-BE49-F238E27FC236}">
                <a16:creationId xmlns:a16="http://schemas.microsoft.com/office/drawing/2014/main" id="{958A597F-D671-419F-8A10-6C3FAAA73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195722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4B134F-E239-4EEE-9C9C-D76A70FB9743}"/>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C1F8AC41-0BB4-4592-BD97-09A94F460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2566389"/>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682" y="1815106"/>
            <a:ext cx="8676456" cy="5544616"/>
          </a:xfrm>
        </p:spPr>
        <p:txBody>
          <a:bodyPr>
            <a:normAutofit/>
          </a:bodyPr>
          <a:lstStyle/>
          <a:p>
            <a:pPr marL="137160" indent="0" algn="ctr">
              <a:buNone/>
            </a:pPr>
            <a:endParaRPr lang="ur-PK" dirty="0"/>
          </a:p>
          <a:p>
            <a:pPr marL="137160" indent="0" algn="ctr">
              <a:buNone/>
            </a:pPr>
            <a:r>
              <a:rPr lang="ur-PK" sz="5400" dirty="0">
                <a:solidFill>
                  <a:srgbClr val="97FFFF"/>
                </a:solidFill>
                <a:latin typeface="Attari_Quraan_Word" panose="02000000000000000000" pitchFamily="2" charset="-78"/>
                <a:cs typeface="Attari_Quraan_Word" panose="02000000000000000000" pitchFamily="2" charset="-78"/>
              </a:rPr>
              <a:t>و</a:t>
            </a:r>
            <a:r>
              <a:rPr lang="ur-PK" sz="5400" dirty="0">
                <a:solidFill>
                  <a:srgbClr val="97FFFF"/>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َقُلِ الْحَقُّ مِن رَّ‌بِّكُمْ ۖ فَمَن شَاءَ فَلْيُؤْمِن</a:t>
            </a:r>
          </a:p>
          <a:p>
            <a:pPr marL="137160" indent="0" algn="ctr">
              <a:buNone/>
            </a:pPr>
            <a:r>
              <a:rPr lang="ur-PK" sz="5400" dirty="0">
                <a:solidFill>
                  <a:srgbClr val="97FFFF"/>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 وَمَن شَاءَ فَلْيَكْفُرْ‌ </a:t>
            </a:r>
          </a:p>
          <a:p>
            <a:pPr marL="137160" indent="0" algn="ctr">
              <a:lnSpc>
                <a:spcPct val="150000"/>
              </a:lnSpc>
              <a:buNone/>
            </a:pPr>
            <a:r>
              <a:rPr lang="ur-PK" sz="4000" dirty="0">
                <a:latin typeface="Jameel Noori Nastaleeq" panose="02000503000000020004" pitchFamily="2" charset="-78"/>
                <a:cs typeface="Jameel Noori Nastaleeq" panose="02000503000000020004" pitchFamily="2" charset="-78"/>
              </a:rPr>
              <a:t>صاف کہہ دو کہ یہ حق ہے تمہارے رب کی طرف سے، اب جس کا جی چاہے مان لے اور جس کا جی چاہے انکار کر دے</a:t>
            </a:r>
          </a:p>
        </p:txBody>
      </p:sp>
      <p:sp>
        <p:nvSpPr>
          <p:cNvPr id="3" name="Rectangle 2"/>
          <p:cNvSpPr/>
          <p:nvPr/>
        </p:nvSpPr>
        <p:spPr>
          <a:xfrm>
            <a:off x="3084425" y="476672"/>
            <a:ext cx="2732479" cy="1323439"/>
          </a:xfrm>
          <a:prstGeom prst="rect">
            <a:avLst/>
          </a:prstGeom>
        </p:spPr>
        <p:txBody>
          <a:bodyPr wrap="none">
            <a:spAutoFit/>
          </a:bodyPr>
          <a:lstStyle/>
          <a:p>
            <a:pPr marL="137160" lvl="0" algn="ctr" defTabSz="457200">
              <a:spcBef>
                <a:spcPct val="20000"/>
              </a:spcBef>
              <a:spcAft>
                <a:spcPts val="600"/>
              </a:spcAft>
              <a:buClr>
                <a:srgbClr val="4F81BD"/>
              </a:buClr>
            </a:pPr>
            <a:r>
              <a:rPr lang="ur-PK" sz="8000" dirty="0">
                <a:solidFill>
                  <a:schemeClr val="accent1">
                    <a:lumMod val="50000"/>
                  </a:schemeClr>
                </a:solidFill>
                <a:latin typeface="Jameel Noori Nastaleeq" pitchFamily="2" charset="-78"/>
                <a:cs typeface="Jameel Noori Nastaleeq" pitchFamily="2" charset="-78"/>
              </a:rPr>
              <a:t>استقامت</a:t>
            </a:r>
            <a:endParaRPr lang="ur-PK" sz="4000" dirty="0">
              <a:solidFill>
                <a:schemeClr val="accent1">
                  <a:lumMod val="50000"/>
                </a:schemeClr>
              </a:solidFill>
            </a:endParaRPr>
          </a:p>
        </p:txBody>
      </p:sp>
      <p:sp>
        <p:nvSpPr>
          <p:cNvPr id="4" name="Rectangle 3"/>
          <p:cNvSpPr/>
          <p:nvPr/>
        </p:nvSpPr>
        <p:spPr>
          <a:xfrm>
            <a:off x="4563910" y="6273225"/>
            <a:ext cx="4253087" cy="584775"/>
          </a:xfrm>
          <a:prstGeom prst="rect">
            <a:avLst/>
          </a:prstGeom>
        </p:spPr>
        <p:txBody>
          <a:bodyPr wrap="none">
            <a:spAutoFit/>
          </a:bodyPr>
          <a:lstStyle/>
          <a:p>
            <a:pPr algn="ctr">
              <a:defRPr/>
            </a:pPr>
            <a:r>
              <a:rPr lang="en-US" sz="3200" b="1" dirty="0">
                <a:latin typeface="Bradley Hand ITC" panose="03070402050302030203" pitchFamily="66" charset="0"/>
              </a:rPr>
              <a:t>JI Youth </a:t>
            </a:r>
            <a:r>
              <a:rPr lang="en-US" sz="2000" b="1" dirty="0">
                <a:latin typeface="Bradley Hand ITC" panose="03070402050302030203" pitchFamily="66" charset="0"/>
              </a:rPr>
              <a:t>Women</a:t>
            </a:r>
            <a:r>
              <a:rPr lang="en-US" sz="3200" b="1" dirty="0">
                <a:latin typeface="Bradley Hand ITC" panose="03070402050302030203" pitchFamily="66" charset="0"/>
              </a:rPr>
              <a:t> Pakistan </a:t>
            </a:r>
          </a:p>
        </p:txBody>
      </p:sp>
      <p:pic>
        <p:nvPicPr>
          <p:cNvPr id="6" name="Picture 5">
            <a:extLst>
              <a:ext uri="{FF2B5EF4-FFF2-40B4-BE49-F238E27FC236}">
                <a16:creationId xmlns:a16="http://schemas.microsoft.com/office/drawing/2014/main" id="{420946FF-8EB6-4694-8A44-690302795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7044369"/>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7D2072DA-9D57-42C8-96EC-35C6D6140DFA}"/>
              </a:ext>
            </a:extLst>
          </p:cNvPr>
          <p:cNvSpPr>
            <a:spLocks noGrp="1"/>
          </p:cNvSpPr>
          <p:nvPr>
            <p:ph idx="1"/>
          </p:nvPr>
        </p:nvSpPr>
        <p:spPr/>
        <p:txBody>
          <a:bodyPr/>
          <a:lstStyle/>
          <a:p>
            <a:endParaRPr lang="en-US"/>
          </a:p>
        </p:txBody>
      </p:sp>
      <p:pic>
        <p:nvPicPr>
          <p:cNvPr id="12" name="Picture 11">
            <a:extLst>
              <a:ext uri="{FF2B5EF4-FFF2-40B4-BE49-F238E27FC236}">
                <a16:creationId xmlns:a16="http://schemas.microsoft.com/office/drawing/2014/main" id="{E3BD5EAC-DA0F-45E5-9038-7C290CE1D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6099803"/>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CA2950-5D61-4341-B007-5D5CD7A87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536041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985ADCE-FDAD-4C83-82F3-5438419C3B8F}"/>
              </a:ext>
            </a:extLst>
          </p:cNvPr>
          <p:cNvSpPr>
            <a:spLocks noGrp="1"/>
          </p:cNvSpPr>
          <p:nvPr>
            <p:ph type="ctrTitle"/>
          </p:nvPr>
        </p:nvSpPr>
        <p:spPr/>
        <p:txBody>
          <a:bodyPr/>
          <a:lstStyle/>
          <a:p>
            <a:endParaRPr lang="en-US"/>
          </a:p>
        </p:txBody>
      </p:sp>
      <p:sp>
        <p:nvSpPr>
          <p:cNvPr id="13" name="Subtitle 12">
            <a:extLst>
              <a:ext uri="{FF2B5EF4-FFF2-40B4-BE49-F238E27FC236}">
                <a16:creationId xmlns:a16="http://schemas.microsoft.com/office/drawing/2014/main" id="{346EBA0B-C050-4CE3-B8AA-C555B3DDDA6E}"/>
              </a:ext>
            </a:extLst>
          </p:cNvPr>
          <p:cNvSpPr>
            <a:spLocks noGrp="1"/>
          </p:cNvSpPr>
          <p:nvPr>
            <p:ph type="subTitle" idx="1"/>
          </p:nvPr>
        </p:nvSpPr>
        <p:spPr/>
        <p:txBody>
          <a:bodyPr/>
          <a:lstStyle/>
          <a:p>
            <a:endParaRPr lang="en-US"/>
          </a:p>
        </p:txBody>
      </p:sp>
      <p:pic>
        <p:nvPicPr>
          <p:cNvPr id="14" name="Picture 13">
            <a:extLst>
              <a:ext uri="{FF2B5EF4-FFF2-40B4-BE49-F238E27FC236}">
                <a16:creationId xmlns:a16="http://schemas.microsoft.com/office/drawing/2014/main" id="{6386C4D4-8149-45E4-9430-75D1A7DBB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309354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DEDE28-BA9C-45D1-A23A-66ECBD380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15"/>
            <a:ext cx="9144000" cy="6858000"/>
          </a:xfrm>
          <a:prstGeom prst="rect">
            <a:avLst/>
          </a:prstGeom>
        </p:spPr>
      </p:pic>
    </p:spTree>
    <p:extLst>
      <p:ext uri="{BB962C8B-B14F-4D97-AF65-F5344CB8AC3E}">
        <p14:creationId xmlns:p14="http://schemas.microsoft.com/office/powerpoint/2010/main" val="1766038439"/>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2E4176-0F19-4C5E-834A-299C9F84C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86"/>
            <a:ext cx="9144000" cy="6858000"/>
          </a:xfrm>
          <a:prstGeom prst="rect">
            <a:avLst/>
          </a:prstGeom>
        </p:spPr>
      </p:pic>
    </p:spTree>
    <p:extLst>
      <p:ext uri="{BB962C8B-B14F-4D97-AF65-F5344CB8AC3E}">
        <p14:creationId xmlns:p14="http://schemas.microsoft.com/office/powerpoint/2010/main" val="3783516142"/>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A4653F-417B-47E5-98F4-215BC74E4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6"/>
            <a:ext cx="9144000" cy="6858000"/>
          </a:xfrm>
          <a:prstGeom prst="rect">
            <a:avLst/>
          </a:prstGeom>
        </p:spPr>
      </p:pic>
    </p:spTree>
    <p:extLst>
      <p:ext uri="{BB962C8B-B14F-4D97-AF65-F5344CB8AC3E}">
        <p14:creationId xmlns:p14="http://schemas.microsoft.com/office/powerpoint/2010/main" val="83195159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AC4D742E-91E7-4B61-A620-1FD900855C0A}"/>
              </a:ext>
            </a:extLst>
          </p:cNvPr>
          <p:cNvSpPr>
            <a:spLocks noGrp="1"/>
          </p:cNvSpPr>
          <p:nvPr>
            <p:ph idx="1"/>
          </p:nvPr>
        </p:nvSpPr>
        <p:spPr/>
        <p:txBody>
          <a:bodyPr/>
          <a:lstStyle/>
          <a:p>
            <a:endParaRPr lang="en-US"/>
          </a:p>
        </p:txBody>
      </p:sp>
      <p:pic>
        <p:nvPicPr>
          <p:cNvPr id="15" name="Picture 14">
            <a:extLst>
              <a:ext uri="{FF2B5EF4-FFF2-40B4-BE49-F238E27FC236}">
                <a16:creationId xmlns:a16="http://schemas.microsoft.com/office/drawing/2014/main" id="{162165CE-2A09-4B19-B96A-0A1C5A076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924944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ABF504-CAC7-48CC-A235-CB2059939B1A}"/>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2799FCBB-10E6-4D83-9C0A-EF91E15E21E3}"/>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E7D36F43-596A-44AB-8A32-64F33DFCB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498190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E611D5B-5E75-469E-BE44-1C7B031C0703}"/>
              </a:ext>
            </a:extLst>
          </p:cNvPr>
          <p:cNvSpPr>
            <a:spLocks noGrp="1"/>
          </p:cNvSpPr>
          <p:nvPr>
            <p:ph idx="1"/>
          </p:nvPr>
        </p:nvSpPr>
        <p:spPr/>
        <p:txBody>
          <a:bodyPr/>
          <a:lstStyle/>
          <a:p>
            <a:endParaRPr lang="en-US"/>
          </a:p>
        </p:txBody>
      </p:sp>
      <p:pic>
        <p:nvPicPr>
          <p:cNvPr id="11" name="Picture 10">
            <a:extLst>
              <a:ext uri="{FF2B5EF4-FFF2-40B4-BE49-F238E27FC236}">
                <a16:creationId xmlns:a16="http://schemas.microsoft.com/office/drawing/2014/main" id="{1A158450-49C8-42B1-9441-A2C6272A1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474416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64E6981-C50D-482B-BD9D-EB6BCA9ADADF}"/>
              </a:ext>
            </a:extLst>
          </p:cNvPr>
          <p:cNvSpPr>
            <a:spLocks noGrp="1"/>
          </p:cNvSpPr>
          <p:nvPr>
            <p:ph type="title"/>
          </p:nvPr>
        </p:nvSpPr>
        <p:spPr/>
        <p:txBody>
          <a:bodyPr/>
          <a:lstStyle/>
          <a:p>
            <a:endParaRPr lang="en-US"/>
          </a:p>
        </p:txBody>
      </p:sp>
      <p:sp>
        <p:nvSpPr>
          <p:cNvPr id="12" name="Content Placeholder 11">
            <a:extLst>
              <a:ext uri="{FF2B5EF4-FFF2-40B4-BE49-F238E27FC236}">
                <a16:creationId xmlns:a16="http://schemas.microsoft.com/office/drawing/2014/main" id="{E56FA293-09CF-47BC-9F49-78E114CBC138}"/>
              </a:ext>
            </a:extLst>
          </p:cNvPr>
          <p:cNvSpPr>
            <a:spLocks noGrp="1"/>
          </p:cNvSpPr>
          <p:nvPr>
            <p:ph idx="1"/>
          </p:nvPr>
        </p:nvSpPr>
        <p:spPr/>
        <p:txBody>
          <a:bodyPr/>
          <a:lstStyle/>
          <a:p>
            <a:endParaRPr lang="en-US"/>
          </a:p>
        </p:txBody>
      </p:sp>
      <p:pic>
        <p:nvPicPr>
          <p:cNvPr id="13" name="Picture 12">
            <a:extLst>
              <a:ext uri="{FF2B5EF4-FFF2-40B4-BE49-F238E27FC236}">
                <a16:creationId xmlns:a16="http://schemas.microsoft.com/office/drawing/2014/main" id="{CBBC3AF8-0962-4895-BCB5-7506C388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8185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06EE59E-188C-4318-9FB5-C0DD5F8690D7}"/>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886C0A0A-659D-4C6C-A3A1-1241F9FF6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7384"/>
            <a:ext cx="9144000" cy="6858000"/>
          </a:xfrm>
          <a:prstGeom prst="rect">
            <a:avLst/>
          </a:prstGeom>
        </p:spPr>
      </p:pic>
    </p:spTree>
    <p:extLst>
      <p:ext uri="{BB962C8B-B14F-4D97-AF65-F5344CB8AC3E}">
        <p14:creationId xmlns:p14="http://schemas.microsoft.com/office/powerpoint/2010/main" val="732699357"/>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1379</TotalTime>
  <Words>7230</Words>
  <Application>Microsoft Office PowerPoint</Application>
  <PresentationFormat>On-screen Show (4:3)</PresentationFormat>
  <Paragraphs>173</Paragraphs>
  <Slides>42</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Attari_Quraan_Word</vt:lpstr>
      <vt:lpstr>Bradley Hand ITC</vt:lpstr>
      <vt:lpstr>Calibri</vt:lpstr>
      <vt:lpstr>Calibri Light</vt:lpstr>
      <vt:lpstr>Corbel</vt:lpstr>
      <vt:lpstr>Jameel Noori Nastaleeq</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الومیناتی  llluminati </vt:lpstr>
      <vt:lpstr>PowerPoint Presentation</vt:lpstr>
      <vt:lpstr>PowerPoint Presentation</vt:lpstr>
      <vt:lpstr>PowerPoint Presentation</vt:lpstr>
      <vt:lpstr>PowerPoint Presentation</vt:lpstr>
      <vt:lpstr>کرنے کے کام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سورہ کہف</dc:title>
  <dc:creator>dani</dc:creator>
  <cp:lastModifiedBy>User</cp:lastModifiedBy>
  <cp:revision>370</cp:revision>
  <cp:lastPrinted>2019-04-02T09:08:23Z</cp:lastPrinted>
  <dcterms:created xsi:type="dcterms:W3CDTF">2012-11-19T05:49:25Z</dcterms:created>
  <dcterms:modified xsi:type="dcterms:W3CDTF">2022-02-21T07:48:26Z</dcterms:modified>
</cp:coreProperties>
</file>